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>
      <p:cViewPr varScale="1">
        <p:scale>
          <a:sx n="80" d="100"/>
          <a:sy n="80" d="100"/>
        </p:scale>
        <p:origin x="824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943512"/>
            <a:ext cx="9144000" cy="343535"/>
          </a:xfrm>
          <a:custGeom>
            <a:avLst/>
            <a:gdLst/>
            <a:ahLst/>
            <a:cxnLst/>
            <a:rect l="l" t="t" r="r" b="b"/>
            <a:pathLst>
              <a:path w="9144000" h="343534">
                <a:moveTo>
                  <a:pt x="9143991" y="343486"/>
                </a:moveTo>
                <a:lnTo>
                  <a:pt x="0" y="343486"/>
                </a:lnTo>
                <a:lnTo>
                  <a:pt x="0" y="0"/>
                </a:lnTo>
                <a:lnTo>
                  <a:pt x="9143991" y="0"/>
                </a:lnTo>
                <a:lnTo>
                  <a:pt x="9143991" y="343486"/>
                </a:lnTo>
                <a:close/>
              </a:path>
            </a:pathLst>
          </a:custGeom>
          <a:solidFill>
            <a:srgbClr val="4DE1C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5519" y="2354302"/>
            <a:ext cx="7699964" cy="794282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7233" y="-10626"/>
            <a:ext cx="4029259" cy="262994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15516" y="2703617"/>
            <a:ext cx="3789679" cy="314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40749" y="165493"/>
            <a:ext cx="4204970" cy="893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8800" b="0" spc="-10" dirty="0">
                <a:latin typeface="Lucida Sans Unicode"/>
                <a:cs typeface="Lucida Sans Unicode"/>
              </a:rPr>
              <a:t>Project </a:t>
            </a:r>
            <a:r>
              <a:rPr sz="8800" b="0" spc="215" dirty="0">
                <a:latin typeface="Lucida Sans Unicode"/>
                <a:cs typeface="Lucida Sans Unicode"/>
              </a:rPr>
              <a:t>Plan</a:t>
            </a:r>
            <a:endParaRPr sz="8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5516" y="6151431"/>
            <a:ext cx="585279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sz="2100" b="1" spc="195" dirty="0">
                <a:solidFill>
                  <a:srgbClr val="D9D9D9"/>
                </a:solidFill>
                <a:latin typeface="Trebuchet MS"/>
                <a:cs typeface="Trebuchet MS"/>
              </a:rPr>
              <a:t>Data</a:t>
            </a:r>
            <a:r>
              <a:rPr sz="2100" b="1" spc="-180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2100" b="1" spc="170" dirty="0">
                <a:solidFill>
                  <a:srgbClr val="D9D9D9"/>
                </a:solidFill>
                <a:latin typeface="Trebuchet MS"/>
                <a:cs typeface="Trebuchet MS"/>
              </a:rPr>
              <a:t>Analysis</a:t>
            </a:r>
            <a:r>
              <a:rPr sz="2100" b="1" spc="-175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2100" b="1" spc="75" dirty="0">
                <a:solidFill>
                  <a:srgbClr val="D9D9D9"/>
                </a:solidFill>
                <a:latin typeface="Trebuchet MS"/>
                <a:cs typeface="Trebuchet MS"/>
              </a:rPr>
              <a:t>with</a:t>
            </a:r>
            <a:r>
              <a:rPr sz="2100" b="1" spc="-180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2100" b="1" spc="125" dirty="0">
                <a:solidFill>
                  <a:srgbClr val="D9D9D9"/>
                </a:solidFill>
                <a:latin typeface="Trebuchet MS"/>
                <a:cs typeface="Trebuchet MS"/>
              </a:rPr>
              <a:t>Elasticsearch</a:t>
            </a:r>
            <a:r>
              <a:rPr sz="2100" b="1" spc="-175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2100" b="1" spc="70" dirty="0">
                <a:solidFill>
                  <a:srgbClr val="D9D9D9"/>
                </a:solidFill>
                <a:latin typeface="Trebuchet MS"/>
                <a:cs typeface="Trebuchet MS"/>
              </a:rPr>
              <a:t>(ELK)</a:t>
            </a:r>
            <a:r>
              <a:rPr sz="2100" b="1" spc="-180" dirty="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sz="2100" b="1" spc="195" dirty="0">
                <a:solidFill>
                  <a:srgbClr val="D9D9D9"/>
                </a:solidFill>
                <a:latin typeface="Trebuchet MS"/>
                <a:cs typeface="Trebuchet MS"/>
              </a:rPr>
              <a:t>and </a:t>
            </a:r>
            <a:r>
              <a:rPr sz="2100" b="1" spc="165" dirty="0">
                <a:solidFill>
                  <a:srgbClr val="D9D9D9"/>
                </a:solidFill>
                <a:latin typeface="Trebuchet MS"/>
                <a:cs typeface="Trebuchet MS"/>
              </a:rPr>
              <a:t>Grafana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148" y="9219627"/>
            <a:ext cx="32048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Birate</a:t>
            </a:r>
            <a:r>
              <a:rPr sz="2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Kabanza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Arthur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553"/>
            <a:ext cx="18300700" cy="6176010"/>
            <a:chOff x="0" y="-2553"/>
            <a:chExt cx="18300700" cy="617601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4825" cy="4544695"/>
            </a:xfrm>
            <a:custGeom>
              <a:avLst/>
              <a:gdLst/>
              <a:ahLst/>
              <a:cxnLst/>
              <a:rect l="l" t="t" r="r" b="b"/>
              <a:pathLst>
                <a:path w="18284825" h="4544695">
                  <a:moveTo>
                    <a:pt x="18284409" y="4544474"/>
                  </a:moveTo>
                  <a:lnTo>
                    <a:pt x="0" y="4544474"/>
                  </a:lnTo>
                  <a:lnTo>
                    <a:pt x="0" y="0"/>
                  </a:lnTo>
                  <a:lnTo>
                    <a:pt x="18284409" y="0"/>
                  </a:lnTo>
                  <a:lnTo>
                    <a:pt x="18284409" y="4544474"/>
                  </a:lnTo>
                  <a:close/>
                </a:path>
              </a:pathLst>
            </a:custGeom>
            <a:solidFill>
              <a:srgbClr val="071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700" y="610941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1904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200988"/>
              <a:ext cx="9144000" cy="343535"/>
            </a:xfrm>
            <a:custGeom>
              <a:avLst/>
              <a:gdLst/>
              <a:ahLst/>
              <a:cxnLst/>
              <a:rect l="l" t="t" r="r" b="b"/>
              <a:pathLst>
                <a:path w="9144000" h="343535">
                  <a:moveTo>
                    <a:pt x="9143991" y="343486"/>
                  </a:moveTo>
                  <a:lnTo>
                    <a:pt x="0" y="343486"/>
                  </a:lnTo>
                  <a:lnTo>
                    <a:pt x="0" y="0"/>
                  </a:lnTo>
                  <a:lnTo>
                    <a:pt x="9143991" y="0"/>
                  </a:lnTo>
                  <a:lnTo>
                    <a:pt x="9143991" y="343486"/>
                  </a:lnTo>
                  <a:close/>
                </a:path>
              </a:pathLst>
            </a:custGeom>
            <a:solidFill>
              <a:srgbClr val="4DE1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56764" y="-2553"/>
              <a:ext cx="3043641" cy="617538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56702" y="7477352"/>
            <a:ext cx="4831297" cy="28096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2762" y="4769646"/>
            <a:ext cx="3665653" cy="251028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47651" y="5412312"/>
            <a:ext cx="3475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solidFill>
                  <a:srgbClr val="0F0F0F"/>
                </a:solidFill>
                <a:latin typeface="Lucida Sans Unicode"/>
                <a:cs typeface="Lucida Sans Unicode"/>
              </a:rPr>
              <a:t>Company</a:t>
            </a:r>
            <a:r>
              <a:rPr sz="2400" spc="-95" dirty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0F0F0F"/>
                </a:solidFill>
                <a:latin typeface="Lucida Sans Unicode"/>
                <a:cs typeface="Lucida Sans Unicode"/>
              </a:rPr>
              <a:t>Background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6000" y="1892980"/>
            <a:ext cx="5670550" cy="172656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34"/>
              </a:spcBef>
            </a:pPr>
            <a:r>
              <a:rPr sz="5600" spc="615" dirty="0"/>
              <a:t>Van</a:t>
            </a:r>
            <a:r>
              <a:rPr sz="5600" spc="-505" dirty="0"/>
              <a:t> </a:t>
            </a:r>
            <a:r>
              <a:rPr sz="5600" spc="325" dirty="0"/>
              <a:t>Genechten </a:t>
            </a:r>
            <a:r>
              <a:rPr sz="5600" spc="550" dirty="0"/>
              <a:t>Packaging</a:t>
            </a:r>
            <a:endParaRPr sz="5600"/>
          </a:p>
        </p:txBody>
      </p:sp>
      <p:sp>
        <p:nvSpPr>
          <p:cNvPr id="11" name="object 11"/>
          <p:cNvSpPr txBox="1"/>
          <p:nvPr/>
        </p:nvSpPr>
        <p:spPr>
          <a:xfrm>
            <a:off x="459405" y="6519401"/>
            <a:ext cx="7494905" cy="1576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300"/>
              </a:lnSpc>
              <a:spcBef>
                <a:spcPts val="95"/>
              </a:spcBef>
            </a:pPr>
            <a:r>
              <a:rPr sz="1750" spc="95" dirty="0">
                <a:latin typeface="Lucida Sans Unicode"/>
                <a:cs typeface="Lucida Sans Unicode"/>
              </a:rPr>
              <a:t>Van</a:t>
            </a:r>
            <a:r>
              <a:rPr sz="1750" spc="-80" dirty="0">
                <a:latin typeface="Lucida Sans Unicode"/>
                <a:cs typeface="Lucida Sans Unicode"/>
              </a:rPr>
              <a:t> </a:t>
            </a:r>
            <a:r>
              <a:rPr sz="1750" spc="70" dirty="0">
                <a:latin typeface="Lucida Sans Unicode"/>
                <a:cs typeface="Lucida Sans Unicode"/>
              </a:rPr>
              <a:t>Genechten</a:t>
            </a:r>
            <a:r>
              <a:rPr sz="1750" spc="-75" dirty="0">
                <a:latin typeface="Lucida Sans Unicode"/>
                <a:cs typeface="Lucida Sans Unicode"/>
              </a:rPr>
              <a:t> </a:t>
            </a:r>
            <a:r>
              <a:rPr sz="1750" spc="75" dirty="0">
                <a:latin typeface="Lucida Sans Unicode"/>
                <a:cs typeface="Lucida Sans Unicode"/>
              </a:rPr>
              <a:t>Packaging</a:t>
            </a:r>
            <a:r>
              <a:rPr sz="1750" spc="-75" dirty="0">
                <a:latin typeface="Lucida Sans Unicode"/>
                <a:cs typeface="Lucida Sans Unicode"/>
              </a:rPr>
              <a:t> </a:t>
            </a:r>
            <a:r>
              <a:rPr sz="1750" spc="120" dirty="0">
                <a:latin typeface="Lucida Sans Unicode"/>
                <a:cs typeface="Lucida Sans Unicode"/>
              </a:rPr>
              <a:t>(VGP)</a:t>
            </a:r>
            <a:r>
              <a:rPr sz="1750" spc="-75" dirty="0">
                <a:latin typeface="Lucida Sans Unicode"/>
                <a:cs typeface="Lucida Sans Unicode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is</a:t>
            </a:r>
            <a:r>
              <a:rPr sz="1750" spc="-75" dirty="0">
                <a:latin typeface="Lucida Sans Unicode"/>
                <a:cs typeface="Lucida Sans Unicode"/>
              </a:rPr>
              <a:t> </a:t>
            </a:r>
            <a:r>
              <a:rPr sz="1750" spc="229" dirty="0">
                <a:latin typeface="Lucida Sans Unicode"/>
                <a:cs typeface="Lucida Sans Unicode"/>
              </a:rPr>
              <a:t>a</a:t>
            </a:r>
            <a:r>
              <a:rPr sz="1750" spc="-80" dirty="0">
                <a:latin typeface="Lucida Sans Unicode"/>
                <a:cs typeface="Lucida Sans Unicode"/>
              </a:rPr>
              <a:t> </a:t>
            </a:r>
            <a:r>
              <a:rPr sz="1750" spc="55" dirty="0">
                <a:latin typeface="Lucida Sans Unicode"/>
                <a:cs typeface="Lucida Sans Unicode"/>
              </a:rPr>
              <a:t>leading</a:t>
            </a:r>
            <a:r>
              <a:rPr sz="1750" spc="-75" dirty="0">
                <a:latin typeface="Lucida Sans Unicode"/>
                <a:cs typeface="Lucida Sans Unicode"/>
              </a:rPr>
              <a:t> </a:t>
            </a:r>
            <a:r>
              <a:rPr sz="1750" spc="40" dirty="0">
                <a:latin typeface="Lucida Sans Unicode"/>
                <a:cs typeface="Lucida Sans Unicode"/>
              </a:rPr>
              <a:t>European </a:t>
            </a:r>
            <a:r>
              <a:rPr sz="1750" spc="65" dirty="0">
                <a:latin typeface="Lucida Sans Unicode"/>
                <a:cs typeface="Lucida Sans Unicode"/>
              </a:rPr>
              <a:t>manufacturer</a:t>
            </a:r>
            <a:r>
              <a:rPr sz="1750" spc="-75" dirty="0">
                <a:latin typeface="Lucida Sans Unicode"/>
                <a:cs typeface="Lucida Sans Unicode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of</a:t>
            </a:r>
            <a:r>
              <a:rPr sz="1750" spc="-70" dirty="0">
                <a:latin typeface="Lucida Sans Unicode"/>
                <a:cs typeface="Lucida Sans Unicode"/>
              </a:rPr>
              <a:t> </a:t>
            </a:r>
            <a:r>
              <a:rPr sz="1750" spc="50" dirty="0">
                <a:latin typeface="Lucida Sans Unicode"/>
                <a:cs typeface="Lucida Sans Unicode"/>
              </a:rPr>
              <a:t>sustainable</a:t>
            </a:r>
            <a:r>
              <a:rPr sz="1750" spc="-70" dirty="0">
                <a:latin typeface="Lucida Sans Unicode"/>
                <a:cs typeface="Lucida Sans Unicode"/>
              </a:rPr>
              <a:t> </a:t>
            </a:r>
            <a:r>
              <a:rPr sz="1750" spc="110" dirty="0">
                <a:latin typeface="Lucida Sans Unicode"/>
                <a:cs typeface="Lucida Sans Unicode"/>
              </a:rPr>
              <a:t>and</a:t>
            </a:r>
            <a:r>
              <a:rPr sz="1750" spc="-70" dirty="0">
                <a:latin typeface="Lucida Sans Unicode"/>
                <a:cs typeface="Lucida Sans Unicode"/>
              </a:rPr>
              <a:t> </a:t>
            </a:r>
            <a:r>
              <a:rPr sz="1750" spc="45" dirty="0">
                <a:latin typeface="Lucida Sans Unicode"/>
                <a:cs typeface="Lucida Sans Unicode"/>
              </a:rPr>
              <a:t>innovative</a:t>
            </a:r>
            <a:r>
              <a:rPr sz="1750" spc="-70" dirty="0">
                <a:latin typeface="Lucida Sans Unicode"/>
                <a:cs typeface="Lucida Sans Unicode"/>
              </a:rPr>
              <a:t> </a:t>
            </a:r>
            <a:r>
              <a:rPr sz="1750" spc="80" dirty="0">
                <a:latin typeface="Lucida Sans Unicode"/>
                <a:cs typeface="Lucida Sans Unicode"/>
              </a:rPr>
              <a:t>packaging</a:t>
            </a:r>
            <a:r>
              <a:rPr sz="1750" spc="-70" dirty="0">
                <a:latin typeface="Lucida Sans Unicode"/>
                <a:cs typeface="Lucida Sans Unicode"/>
              </a:rPr>
              <a:t> </a:t>
            </a:r>
            <a:r>
              <a:rPr sz="1750" spc="-10" dirty="0">
                <a:latin typeface="Lucida Sans Unicode"/>
                <a:cs typeface="Lucida Sans Unicode"/>
              </a:rPr>
              <a:t>solutions. </a:t>
            </a:r>
            <a:r>
              <a:rPr sz="1750" dirty="0">
                <a:latin typeface="Lucida Sans Unicode"/>
                <a:cs typeface="Lucida Sans Unicode"/>
              </a:rPr>
              <a:t>With</a:t>
            </a:r>
            <a:r>
              <a:rPr sz="1750" spc="-10" dirty="0">
                <a:latin typeface="Lucida Sans Unicode"/>
                <a:cs typeface="Lucida Sans Unicode"/>
              </a:rPr>
              <a:t> </a:t>
            </a:r>
            <a:r>
              <a:rPr sz="1750" spc="229" dirty="0">
                <a:latin typeface="Lucida Sans Unicode"/>
                <a:cs typeface="Lucida Sans Unicode"/>
              </a:rPr>
              <a:t>a</a:t>
            </a:r>
            <a:r>
              <a:rPr sz="1750" spc="-10" dirty="0">
                <a:latin typeface="Lucida Sans Unicode"/>
                <a:cs typeface="Lucida Sans Unicode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history</a:t>
            </a:r>
            <a:r>
              <a:rPr sz="1750" spc="-10" dirty="0">
                <a:latin typeface="Lucida Sans Unicode"/>
                <a:cs typeface="Lucida Sans Unicode"/>
              </a:rPr>
              <a:t> </a:t>
            </a:r>
            <a:r>
              <a:rPr sz="1750" spc="55" dirty="0">
                <a:latin typeface="Lucida Sans Unicode"/>
                <a:cs typeface="Lucida Sans Unicode"/>
              </a:rPr>
              <a:t>dating</a:t>
            </a:r>
            <a:r>
              <a:rPr sz="1750" spc="-10" dirty="0">
                <a:latin typeface="Lucida Sans Unicode"/>
                <a:cs typeface="Lucida Sans Unicode"/>
              </a:rPr>
              <a:t> </a:t>
            </a:r>
            <a:r>
              <a:rPr sz="1750" spc="85" dirty="0">
                <a:latin typeface="Lucida Sans Unicode"/>
                <a:cs typeface="Lucida Sans Unicode"/>
              </a:rPr>
              <a:t>back</a:t>
            </a:r>
            <a:r>
              <a:rPr sz="1750" spc="-10" dirty="0">
                <a:latin typeface="Lucida Sans Unicode"/>
                <a:cs typeface="Lucida Sans Unicode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over</a:t>
            </a:r>
            <a:r>
              <a:rPr sz="1750" spc="-10" dirty="0">
                <a:latin typeface="Lucida Sans Unicode"/>
                <a:cs typeface="Lucida Sans Unicode"/>
              </a:rPr>
              <a:t> </a:t>
            </a:r>
            <a:r>
              <a:rPr sz="1750" spc="-200" dirty="0">
                <a:latin typeface="Lucida Sans Unicode"/>
                <a:cs typeface="Lucida Sans Unicode"/>
              </a:rPr>
              <a:t>180</a:t>
            </a:r>
            <a:r>
              <a:rPr sz="1750" spc="-5" dirty="0">
                <a:latin typeface="Lucida Sans Unicode"/>
                <a:cs typeface="Lucida Sans Unicode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years,</a:t>
            </a:r>
            <a:r>
              <a:rPr sz="1750" spc="-10" dirty="0">
                <a:latin typeface="Lucida Sans Unicode"/>
                <a:cs typeface="Lucida Sans Unicode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the</a:t>
            </a:r>
            <a:r>
              <a:rPr sz="1750" spc="-10" dirty="0">
                <a:latin typeface="Lucida Sans Unicode"/>
                <a:cs typeface="Lucida Sans Unicode"/>
              </a:rPr>
              <a:t> </a:t>
            </a:r>
            <a:r>
              <a:rPr sz="1750" spc="114" dirty="0">
                <a:latin typeface="Lucida Sans Unicode"/>
                <a:cs typeface="Lucida Sans Unicode"/>
              </a:rPr>
              <a:t>company</a:t>
            </a:r>
            <a:r>
              <a:rPr sz="1750" spc="-10" dirty="0">
                <a:latin typeface="Lucida Sans Unicode"/>
                <a:cs typeface="Lucida Sans Unicode"/>
              </a:rPr>
              <a:t> specializes </a:t>
            </a:r>
            <a:r>
              <a:rPr sz="1750" dirty="0">
                <a:latin typeface="Lucida Sans Unicode"/>
                <a:cs typeface="Lucida Sans Unicode"/>
              </a:rPr>
              <a:t>in</a:t>
            </a:r>
            <a:r>
              <a:rPr sz="1750" spc="-25" dirty="0">
                <a:latin typeface="Lucida Sans Unicode"/>
                <a:cs typeface="Lucida Sans Unicode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folding</a:t>
            </a:r>
            <a:r>
              <a:rPr sz="1750" spc="-25" dirty="0">
                <a:latin typeface="Lucida Sans Unicode"/>
                <a:cs typeface="Lucida Sans Unicode"/>
              </a:rPr>
              <a:t> </a:t>
            </a:r>
            <a:r>
              <a:rPr sz="1750" spc="65" dirty="0">
                <a:latin typeface="Lucida Sans Unicode"/>
                <a:cs typeface="Lucida Sans Unicode"/>
              </a:rPr>
              <a:t>carton</a:t>
            </a:r>
            <a:r>
              <a:rPr sz="1750" spc="-20" dirty="0">
                <a:latin typeface="Lucida Sans Unicode"/>
                <a:cs typeface="Lucida Sans Unicode"/>
              </a:rPr>
              <a:t> </a:t>
            </a:r>
            <a:r>
              <a:rPr sz="1750" spc="80" dirty="0">
                <a:latin typeface="Lucida Sans Unicode"/>
                <a:cs typeface="Lucida Sans Unicode"/>
              </a:rPr>
              <a:t>packaging</a:t>
            </a:r>
            <a:r>
              <a:rPr sz="1750" spc="-25" dirty="0">
                <a:latin typeface="Lucida Sans Unicode"/>
                <a:cs typeface="Lucida Sans Unicode"/>
              </a:rPr>
              <a:t> </a:t>
            </a:r>
            <a:r>
              <a:rPr sz="1750" spc="-10" dirty="0">
                <a:latin typeface="Lucida Sans Unicode"/>
                <a:cs typeface="Lucida Sans Unicode"/>
              </a:rPr>
              <a:t>for</a:t>
            </a:r>
            <a:r>
              <a:rPr sz="1750" spc="-20" dirty="0">
                <a:latin typeface="Lucida Sans Unicode"/>
                <a:cs typeface="Lucida Sans Unicode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various</a:t>
            </a:r>
            <a:r>
              <a:rPr sz="1750" spc="-25" dirty="0">
                <a:latin typeface="Lucida Sans Unicode"/>
                <a:cs typeface="Lucida Sans Unicode"/>
              </a:rPr>
              <a:t> </a:t>
            </a:r>
            <a:r>
              <a:rPr sz="1750" spc="-10" dirty="0">
                <a:latin typeface="Lucida Sans Unicode"/>
                <a:cs typeface="Lucida Sans Unicode"/>
              </a:rPr>
              <a:t>industries,</a:t>
            </a:r>
            <a:r>
              <a:rPr sz="1750" spc="-20" dirty="0">
                <a:latin typeface="Lucida Sans Unicode"/>
                <a:cs typeface="Lucida Sans Unicode"/>
              </a:rPr>
              <a:t> </a:t>
            </a:r>
            <a:r>
              <a:rPr sz="1750" dirty="0">
                <a:latin typeface="Lucida Sans Unicode"/>
                <a:cs typeface="Lucida Sans Unicode"/>
              </a:rPr>
              <a:t>including</a:t>
            </a:r>
            <a:r>
              <a:rPr sz="1750" spc="-25" dirty="0">
                <a:latin typeface="Lucida Sans Unicode"/>
                <a:cs typeface="Lucida Sans Unicode"/>
              </a:rPr>
              <a:t> </a:t>
            </a:r>
            <a:r>
              <a:rPr sz="1750" spc="-10" dirty="0">
                <a:latin typeface="Lucida Sans Unicode"/>
                <a:cs typeface="Lucida Sans Unicode"/>
              </a:rPr>
              <a:t>food, </a:t>
            </a:r>
            <a:r>
              <a:rPr sz="1750" spc="55" dirty="0">
                <a:latin typeface="Lucida Sans Unicode"/>
                <a:cs typeface="Lucida Sans Unicode"/>
              </a:rPr>
              <a:t>beverages,</a:t>
            </a:r>
            <a:r>
              <a:rPr sz="1750" spc="-70" dirty="0">
                <a:latin typeface="Lucida Sans Unicode"/>
                <a:cs typeface="Lucida Sans Unicode"/>
              </a:rPr>
              <a:t> </a:t>
            </a:r>
            <a:r>
              <a:rPr sz="1750" spc="110" dirty="0">
                <a:latin typeface="Lucida Sans Unicode"/>
                <a:cs typeface="Lucida Sans Unicode"/>
              </a:rPr>
              <a:t>and</a:t>
            </a:r>
            <a:r>
              <a:rPr sz="1750" spc="-70" dirty="0">
                <a:latin typeface="Lucida Sans Unicode"/>
                <a:cs typeface="Lucida Sans Unicode"/>
              </a:rPr>
              <a:t> </a:t>
            </a:r>
            <a:r>
              <a:rPr sz="1750" spc="65" dirty="0">
                <a:latin typeface="Lucida Sans Unicode"/>
                <a:cs typeface="Lucida Sans Unicode"/>
              </a:rPr>
              <a:t>consumer</a:t>
            </a:r>
            <a:r>
              <a:rPr sz="1750" spc="-70" dirty="0">
                <a:latin typeface="Lucida Sans Unicode"/>
                <a:cs typeface="Lucida Sans Unicode"/>
              </a:rPr>
              <a:t> </a:t>
            </a:r>
            <a:r>
              <a:rPr sz="1750" spc="-10" dirty="0">
                <a:latin typeface="Lucida Sans Unicode"/>
                <a:cs typeface="Lucida Sans Unicode"/>
              </a:rPr>
              <a:t>goods.</a:t>
            </a:r>
            <a:endParaRPr sz="1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5" y="5143499"/>
            <a:ext cx="6122035" cy="5143500"/>
          </a:xfrm>
          <a:custGeom>
            <a:avLst/>
            <a:gdLst/>
            <a:ahLst/>
            <a:cxnLst/>
            <a:rect l="l" t="t" r="r" b="b"/>
            <a:pathLst>
              <a:path w="6122035" h="5143500">
                <a:moveTo>
                  <a:pt x="6121614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6121614" y="0"/>
                </a:lnTo>
                <a:lnTo>
                  <a:pt x="6121614" y="5143500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2540"/>
            <a:ext cx="18290244" cy="10288947"/>
            <a:chOff x="1975" y="-1948"/>
            <a:chExt cx="18290244" cy="1028894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17886" y="-1948"/>
              <a:ext cx="9474333" cy="60038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21614" y="5143499"/>
              <a:ext cx="6045200" cy="5143500"/>
            </a:xfrm>
            <a:custGeom>
              <a:avLst/>
              <a:gdLst/>
              <a:ahLst/>
              <a:cxnLst/>
              <a:rect l="l" t="t" r="r" b="b"/>
              <a:pathLst>
                <a:path w="6045200" h="5143500">
                  <a:moveTo>
                    <a:pt x="6044772" y="5143500"/>
                  </a:moveTo>
                  <a:lnTo>
                    <a:pt x="0" y="5143500"/>
                  </a:lnTo>
                  <a:lnTo>
                    <a:pt x="0" y="0"/>
                  </a:lnTo>
                  <a:lnTo>
                    <a:pt x="6044772" y="0"/>
                  </a:lnTo>
                  <a:lnTo>
                    <a:pt x="6044772" y="5143500"/>
                  </a:lnTo>
                  <a:close/>
                </a:path>
              </a:pathLst>
            </a:custGeom>
            <a:solidFill>
              <a:srgbClr val="4DE1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66386" y="5143499"/>
              <a:ext cx="6122035" cy="5143500"/>
            </a:xfrm>
            <a:custGeom>
              <a:avLst/>
              <a:gdLst/>
              <a:ahLst/>
              <a:cxnLst/>
              <a:rect l="l" t="t" r="r" b="b"/>
              <a:pathLst>
                <a:path w="6122034" h="5143500">
                  <a:moveTo>
                    <a:pt x="6121613" y="5143500"/>
                  </a:moveTo>
                  <a:lnTo>
                    <a:pt x="0" y="5143500"/>
                  </a:lnTo>
                  <a:lnTo>
                    <a:pt x="0" y="0"/>
                  </a:lnTo>
                  <a:lnTo>
                    <a:pt x="6121613" y="0"/>
                  </a:lnTo>
                  <a:lnTo>
                    <a:pt x="6121613" y="5143500"/>
                  </a:lnTo>
                  <a:close/>
                </a:path>
              </a:pathLst>
            </a:custGeom>
            <a:solidFill>
              <a:srgbClr val="071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8699" y="610941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>
                  <a:moveTo>
                    <a:pt x="0" y="0"/>
                  </a:moveTo>
                  <a:lnTo>
                    <a:pt x="16230598" y="0"/>
                  </a:lnTo>
                </a:path>
              </a:pathLst>
            </a:custGeom>
            <a:ln w="1904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7879" y="5143499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39" y="0"/>
                  </a:lnTo>
                </a:path>
              </a:pathLst>
            </a:custGeom>
            <a:ln w="380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5" y="3280058"/>
              <a:ext cx="3552824" cy="20192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1171" y="3314098"/>
              <a:ext cx="2162174" cy="19811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4722" y="3314098"/>
              <a:ext cx="1685498" cy="17240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13800" y="2028427"/>
            <a:ext cx="7317740" cy="61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50" spc="80" dirty="0">
                <a:solidFill>
                  <a:srgbClr val="0F0F0F"/>
                </a:solidFill>
              </a:rPr>
              <a:t>Project</a:t>
            </a:r>
            <a:r>
              <a:rPr sz="3850" spc="-335" dirty="0">
                <a:solidFill>
                  <a:srgbClr val="0F0F0F"/>
                </a:solidFill>
              </a:rPr>
              <a:t> </a:t>
            </a:r>
            <a:r>
              <a:rPr sz="3850" spc="295" dirty="0">
                <a:solidFill>
                  <a:srgbClr val="0F0F0F"/>
                </a:solidFill>
              </a:rPr>
              <a:t>Scope</a:t>
            </a:r>
            <a:r>
              <a:rPr sz="3850" spc="-330" dirty="0">
                <a:solidFill>
                  <a:srgbClr val="0F0F0F"/>
                </a:solidFill>
              </a:rPr>
              <a:t> </a:t>
            </a:r>
            <a:r>
              <a:rPr sz="3850" spc="405" dirty="0">
                <a:solidFill>
                  <a:srgbClr val="0F0F0F"/>
                </a:solidFill>
              </a:rPr>
              <a:t>and</a:t>
            </a:r>
            <a:r>
              <a:rPr sz="3850" spc="-330" dirty="0">
                <a:solidFill>
                  <a:srgbClr val="0F0F0F"/>
                </a:solidFill>
              </a:rPr>
              <a:t> </a:t>
            </a:r>
            <a:r>
              <a:rPr sz="3850" spc="170" dirty="0">
                <a:solidFill>
                  <a:srgbClr val="0F0F0F"/>
                </a:solidFill>
              </a:rPr>
              <a:t>Objectives</a:t>
            </a:r>
            <a:endParaRPr sz="3850"/>
          </a:p>
        </p:txBody>
      </p:sp>
      <p:sp>
        <p:nvSpPr>
          <p:cNvPr id="13" name="object 13"/>
          <p:cNvSpPr txBox="1"/>
          <p:nvPr/>
        </p:nvSpPr>
        <p:spPr>
          <a:xfrm>
            <a:off x="1210771" y="5306085"/>
            <a:ext cx="251269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b="1" spc="16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sz="24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40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400" b="1" spc="215" dirty="0">
                <a:solidFill>
                  <a:srgbClr val="FFFFFF"/>
                </a:solidFill>
                <a:latin typeface="Trebuchet MS"/>
                <a:cs typeface="Trebuchet MS"/>
              </a:rPr>
              <a:t>Dashboards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00149" y="6437168"/>
            <a:ext cx="12180570" cy="2162175"/>
            <a:chOff x="1200149" y="6437168"/>
            <a:chExt cx="12180570" cy="216217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0149" y="7013650"/>
              <a:ext cx="76200" cy="761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6138" y="6713193"/>
              <a:ext cx="76200" cy="761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6138" y="8522943"/>
              <a:ext cx="76200" cy="761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4324" y="6437168"/>
              <a:ext cx="76200" cy="761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404590" y="6799019"/>
            <a:ext cx="325882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Design</a:t>
            </a:r>
            <a:r>
              <a:rPr sz="1800" spc="-5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100" dirty="0">
                <a:solidFill>
                  <a:srgbClr val="D9D9D9"/>
                </a:solidFill>
                <a:latin typeface="Lucida Sans Unicode"/>
                <a:cs typeface="Lucida Sans Unicode"/>
              </a:rPr>
              <a:t>and</a:t>
            </a:r>
            <a:r>
              <a:rPr sz="18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50" dirty="0">
                <a:solidFill>
                  <a:srgbClr val="D9D9D9"/>
                </a:solidFill>
                <a:latin typeface="Lucida Sans Unicode"/>
                <a:cs typeface="Lucida Sans Unicode"/>
              </a:rPr>
              <a:t>implement</a:t>
            </a:r>
            <a:r>
              <a:rPr sz="1800" spc="-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D9D9D9"/>
                </a:solidFill>
                <a:latin typeface="Lucida Sans Unicode"/>
                <a:cs typeface="Lucida Sans Unicode"/>
              </a:rPr>
              <a:t>real-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time</a:t>
            </a:r>
            <a:r>
              <a:rPr sz="1800" spc="-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55" dirty="0">
                <a:solidFill>
                  <a:srgbClr val="D9D9D9"/>
                </a:solidFill>
                <a:latin typeface="Lucida Sans Unicode"/>
                <a:cs typeface="Lucida Sans Unicode"/>
              </a:rPr>
              <a:t>Kibana</a:t>
            </a:r>
            <a:r>
              <a:rPr sz="1800" spc="-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100" dirty="0">
                <a:solidFill>
                  <a:srgbClr val="D9D9D9"/>
                </a:solidFill>
                <a:latin typeface="Lucida Sans Unicode"/>
                <a:cs typeface="Lucida Sans Unicode"/>
              </a:rPr>
              <a:t>and</a:t>
            </a:r>
            <a:r>
              <a:rPr sz="1800" spc="-3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85" dirty="0">
                <a:solidFill>
                  <a:srgbClr val="D9D9D9"/>
                </a:solidFill>
                <a:latin typeface="Lucida Sans Unicode"/>
                <a:cs typeface="Lucida Sans Unicode"/>
              </a:rPr>
              <a:t>Grafana</a:t>
            </a:r>
            <a:r>
              <a:rPr sz="1800" spc="-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to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monitor</a:t>
            </a:r>
            <a:r>
              <a:rPr sz="18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60" dirty="0">
                <a:solidFill>
                  <a:srgbClr val="D9D9D9"/>
                </a:solidFill>
                <a:latin typeface="Lucida Sans Unicode"/>
                <a:cs typeface="Lucida Sans Unicode"/>
              </a:rPr>
              <a:t>system</a:t>
            </a:r>
            <a:r>
              <a:rPr sz="18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logs</a:t>
            </a:r>
            <a:r>
              <a:rPr sz="18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75" dirty="0">
                <a:solidFill>
                  <a:srgbClr val="D9D9D9"/>
                </a:solidFill>
                <a:latin typeface="Lucida Sans Unicode"/>
                <a:cs typeface="Lucida Sans Unicode"/>
              </a:rPr>
              <a:t>and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operational</a:t>
            </a:r>
            <a:r>
              <a:rPr sz="1800" spc="3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metrics.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06144" y="5306085"/>
            <a:ext cx="3989704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b="1" spc="165" dirty="0">
                <a:latin typeface="Trebuchet MS"/>
                <a:cs typeface="Trebuchet MS"/>
              </a:rPr>
              <a:t>Implementation</a:t>
            </a:r>
            <a:r>
              <a:rPr sz="2400" b="1" spc="-204" dirty="0">
                <a:latin typeface="Trebuchet MS"/>
                <a:cs typeface="Trebuchet MS"/>
              </a:rPr>
              <a:t> </a:t>
            </a:r>
            <a:r>
              <a:rPr sz="2400" b="1" spc="65" dirty="0">
                <a:latin typeface="Trebuchet MS"/>
                <a:cs typeface="Trebuchet MS"/>
              </a:rPr>
              <a:t>of</a:t>
            </a:r>
            <a:r>
              <a:rPr sz="2400" b="1" spc="-200" dirty="0">
                <a:latin typeface="Trebuchet MS"/>
                <a:cs typeface="Trebuchet MS"/>
              </a:rPr>
              <a:t> </a:t>
            </a:r>
            <a:r>
              <a:rPr sz="2400" b="1" spc="190" dirty="0">
                <a:latin typeface="Trebuchet MS"/>
                <a:cs typeface="Trebuchet MS"/>
              </a:rPr>
              <a:t>Real- </a:t>
            </a:r>
            <a:r>
              <a:rPr sz="2400" b="1" spc="145" dirty="0">
                <a:latin typeface="Trebuchet MS"/>
                <a:cs typeface="Trebuchet MS"/>
              </a:rPr>
              <a:t>time</a:t>
            </a:r>
            <a:r>
              <a:rPr sz="2400" b="1" spc="-204" dirty="0">
                <a:latin typeface="Trebuchet MS"/>
                <a:cs typeface="Trebuchet MS"/>
              </a:rPr>
              <a:t> </a:t>
            </a:r>
            <a:r>
              <a:rPr sz="2400" b="1" spc="114" dirty="0">
                <a:latin typeface="Trebuchet MS"/>
                <a:cs typeface="Trebuchet MS"/>
              </a:rPr>
              <a:t>Alerting</a:t>
            </a:r>
            <a:r>
              <a:rPr sz="2400" b="1" spc="-204" dirty="0">
                <a:latin typeface="Trebuchet MS"/>
                <a:cs typeface="Trebuchet MS"/>
              </a:rPr>
              <a:t> </a:t>
            </a:r>
            <a:r>
              <a:rPr sz="2400" b="1" spc="200" dirty="0">
                <a:latin typeface="Trebuchet MS"/>
                <a:cs typeface="Trebuchet MS"/>
              </a:rPr>
              <a:t>&amp;</a:t>
            </a:r>
            <a:r>
              <a:rPr sz="2400" b="1" spc="-204" dirty="0">
                <a:latin typeface="Trebuchet MS"/>
                <a:cs typeface="Trebuchet MS"/>
              </a:rPr>
              <a:t> </a:t>
            </a:r>
            <a:r>
              <a:rPr sz="2400" b="1" spc="120" dirty="0">
                <a:latin typeface="Trebuchet MS"/>
                <a:cs typeface="Trebuchet MS"/>
              </a:rPr>
              <a:t>Reporting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55179" y="6498563"/>
            <a:ext cx="3540669" cy="10761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 marR="30480">
              <a:lnSpc>
                <a:spcPct val="130400"/>
              </a:lnSpc>
              <a:spcBef>
                <a:spcPts val="130"/>
              </a:spcBef>
            </a:pPr>
            <a:r>
              <a:rPr lang="en-US" dirty="0">
                <a:latin typeface="Lucida Sans Unicode"/>
                <a:cs typeface="Lucida Sans Unicode"/>
              </a:rPr>
              <a:t>Configure automated alert for anomaly detection in logs and </a:t>
            </a:r>
            <a:r>
              <a:rPr lang="en-US">
                <a:latin typeface="Lucida Sans Unicode"/>
                <a:cs typeface="Lucida Sans Unicode"/>
              </a:rPr>
              <a:t>system performance.</a:t>
            </a:r>
            <a:endParaRPr sz="1800" dirty="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80579" y="8308313"/>
            <a:ext cx="312166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1900"/>
              </a:lnSpc>
              <a:spcBef>
                <a:spcPts val="100"/>
              </a:spcBef>
            </a:pPr>
            <a:r>
              <a:rPr sz="1800" spc="55" dirty="0">
                <a:latin typeface="Lucida Sans Unicode"/>
                <a:cs typeface="Lucida Sans Unicode"/>
              </a:rPr>
              <a:t>Set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50" dirty="0">
                <a:latin typeface="Lucida Sans Unicode"/>
                <a:cs typeface="Lucida Sans Unicode"/>
              </a:rPr>
              <a:t>up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scheduled</a:t>
            </a:r>
            <a:r>
              <a:rPr sz="1800" spc="-8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reporting </a:t>
            </a:r>
            <a:r>
              <a:rPr sz="1800" dirty="0">
                <a:latin typeface="Lucida Sans Unicode"/>
                <a:cs typeface="Lucida Sans Unicode"/>
              </a:rPr>
              <a:t>to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provide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periodic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insights </a:t>
            </a:r>
            <a:r>
              <a:rPr sz="1800" dirty="0">
                <a:latin typeface="Lucida Sans Unicode"/>
                <a:cs typeface="Lucida Sans Unicode"/>
              </a:rPr>
              <a:t>of</a:t>
            </a:r>
            <a:r>
              <a:rPr sz="1800" spc="-12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dashboards.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249061" y="5306085"/>
            <a:ext cx="3641725" cy="311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b="1" spc="145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6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sz="2400" b="1" spc="12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2400">
              <a:latin typeface="Trebuchet MS"/>
              <a:cs typeface="Trebuchet MS"/>
            </a:endParaRPr>
          </a:p>
          <a:p>
            <a:pPr marL="271780" marR="535305">
              <a:lnSpc>
                <a:spcPct val="131900"/>
              </a:lnSpc>
              <a:spcBef>
                <a:spcPts val="615"/>
              </a:spcBef>
            </a:pPr>
            <a:r>
              <a:rPr sz="1800" spc="50" dirty="0">
                <a:solidFill>
                  <a:srgbClr val="D9D9D9"/>
                </a:solidFill>
                <a:latin typeface="Lucida Sans Unicode"/>
                <a:cs typeface="Lucida Sans Unicode"/>
              </a:rPr>
              <a:t>use</a:t>
            </a:r>
            <a:r>
              <a:rPr sz="1800" spc="-10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60" dirty="0">
                <a:solidFill>
                  <a:srgbClr val="D9D9D9"/>
                </a:solidFill>
                <a:latin typeface="Lucida Sans Unicode"/>
                <a:cs typeface="Lucida Sans Unicode"/>
              </a:rPr>
              <a:t>elasticsearch</a:t>
            </a:r>
            <a:r>
              <a:rPr sz="1800" spc="-9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built</a:t>
            </a:r>
            <a:r>
              <a:rPr sz="1800" spc="-9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in </a:t>
            </a:r>
            <a:r>
              <a:rPr sz="1800" spc="90" dirty="0">
                <a:solidFill>
                  <a:srgbClr val="D9D9D9"/>
                </a:solidFill>
                <a:latin typeface="Lucida Sans Unicode"/>
                <a:cs typeface="Lucida Sans Unicode"/>
              </a:rPr>
              <a:t>machine</a:t>
            </a:r>
            <a:r>
              <a:rPr sz="1800" spc="3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learning</a:t>
            </a:r>
            <a:r>
              <a:rPr sz="1800" spc="3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for </a:t>
            </a:r>
            <a:r>
              <a:rPr sz="1800" spc="90" dirty="0">
                <a:solidFill>
                  <a:srgbClr val="D9D9D9"/>
                </a:solidFill>
                <a:latin typeface="Lucida Sans Unicode"/>
                <a:cs typeface="Lucida Sans Unicode"/>
              </a:rPr>
              <a:t>anomaly</a:t>
            </a:r>
            <a:r>
              <a:rPr sz="18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45" dirty="0">
                <a:solidFill>
                  <a:srgbClr val="D9D9D9"/>
                </a:solidFill>
                <a:latin typeface="Lucida Sans Unicode"/>
                <a:cs typeface="Lucida Sans Unicode"/>
              </a:rPr>
              <a:t>detection</a:t>
            </a:r>
            <a:r>
              <a:rPr sz="18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to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identify</a:t>
            </a:r>
            <a:r>
              <a:rPr sz="18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50" dirty="0">
                <a:solidFill>
                  <a:srgbClr val="D9D9D9"/>
                </a:solidFill>
                <a:latin typeface="Lucida Sans Unicode"/>
                <a:cs typeface="Lucida Sans Unicode"/>
              </a:rPr>
              <a:t>abnormality</a:t>
            </a:r>
            <a:r>
              <a:rPr sz="1800" spc="-7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in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log</a:t>
            </a:r>
            <a:r>
              <a:rPr sz="1800" spc="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patterns</a:t>
            </a:r>
            <a:r>
              <a:rPr sz="1800" spc="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100" dirty="0">
                <a:solidFill>
                  <a:srgbClr val="D9D9D9"/>
                </a:solidFill>
                <a:latin typeface="Lucida Sans Unicode"/>
                <a:cs typeface="Lucida Sans Unicode"/>
              </a:rPr>
              <a:t>and</a:t>
            </a:r>
            <a:r>
              <a:rPr sz="1800" spc="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50" dirty="0">
                <a:solidFill>
                  <a:srgbClr val="D9D9D9"/>
                </a:solidFill>
                <a:latin typeface="Lucida Sans Unicode"/>
                <a:cs typeface="Lucida Sans Unicode"/>
              </a:rPr>
              <a:t>system </a:t>
            </a:r>
            <a:r>
              <a:rPr sz="18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metrics.</a:t>
            </a:r>
            <a:endParaRPr sz="1800">
              <a:latin typeface="Lucida Sans Unicode"/>
              <a:cs typeface="Lucida Sans Unicode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04324" y="8970818"/>
            <a:ext cx="76200" cy="7619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3508764" y="8756188"/>
            <a:ext cx="258445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1800" spc="-70" dirty="0">
                <a:solidFill>
                  <a:srgbClr val="D9D9D9"/>
                </a:solidFill>
                <a:latin typeface="Lucida Sans Unicode"/>
                <a:cs typeface="Lucida Sans Unicode"/>
              </a:rPr>
              <a:t>Utilize</a:t>
            </a:r>
            <a:r>
              <a:rPr sz="1800" spc="-3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predictive </a:t>
            </a:r>
            <a:r>
              <a:rPr sz="1800" spc="55" dirty="0">
                <a:solidFill>
                  <a:srgbClr val="D9D9D9"/>
                </a:solidFill>
                <a:latin typeface="Lucida Sans Unicode"/>
                <a:cs typeface="Lucida Sans Unicode"/>
              </a:rPr>
              <a:t>analytics</a:t>
            </a:r>
            <a:r>
              <a:rPr sz="18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to</a:t>
            </a:r>
            <a:r>
              <a:rPr sz="1800" spc="-6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45" dirty="0">
                <a:solidFill>
                  <a:srgbClr val="D9D9D9"/>
                </a:solidFill>
                <a:latin typeface="Lucida Sans Unicode"/>
                <a:cs typeface="Lucida Sans Unicode"/>
              </a:rPr>
              <a:t>anticipate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potential</a:t>
            </a:r>
            <a:r>
              <a:rPr sz="1800" spc="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failures</a:t>
            </a:r>
            <a:r>
              <a:rPr sz="1800" spc="7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75" dirty="0">
                <a:solidFill>
                  <a:srgbClr val="D9D9D9"/>
                </a:solidFill>
                <a:latin typeface="Lucida Sans Unicode"/>
                <a:cs typeface="Lucida Sans Unicode"/>
              </a:rPr>
              <a:t>and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optimize</a:t>
            </a:r>
            <a:r>
              <a:rPr sz="1800" spc="-12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Lucida Sans Unicode"/>
                <a:cs typeface="Lucida Sans Unicode"/>
              </a:rPr>
              <a:t>system.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" y="0"/>
            <a:ext cx="18288000" cy="10287000"/>
            <a:chOff x="18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028699" y="610941"/>
              <a:ext cx="6372860" cy="0"/>
            </a:xfrm>
            <a:custGeom>
              <a:avLst/>
              <a:gdLst/>
              <a:ahLst/>
              <a:cxnLst/>
              <a:rect l="l" t="t" r="r" b="b"/>
              <a:pathLst>
                <a:path w="6372859">
                  <a:moveTo>
                    <a:pt x="0" y="0"/>
                  </a:moveTo>
                  <a:lnTo>
                    <a:pt x="6372428" y="0"/>
                  </a:lnTo>
                </a:path>
              </a:pathLst>
            </a:custGeom>
            <a:ln w="1904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01127" y="0"/>
              <a:ext cx="5374640" cy="5143500"/>
            </a:xfrm>
            <a:custGeom>
              <a:avLst/>
              <a:gdLst/>
              <a:ahLst/>
              <a:cxnLst/>
              <a:rect l="l" t="t" r="r" b="b"/>
              <a:pathLst>
                <a:path w="5374640" h="5143500">
                  <a:moveTo>
                    <a:pt x="0" y="5143499"/>
                  </a:moveTo>
                  <a:lnTo>
                    <a:pt x="5374450" y="5143499"/>
                  </a:lnTo>
                  <a:lnTo>
                    <a:pt x="5374450" y="0"/>
                  </a:lnTo>
                  <a:lnTo>
                    <a:pt x="0" y="0"/>
                  </a:lnTo>
                  <a:lnTo>
                    <a:pt x="0" y="5143499"/>
                  </a:lnTo>
                  <a:close/>
                </a:path>
              </a:pathLst>
            </a:custGeom>
            <a:solidFill>
              <a:srgbClr val="071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01116" y="11"/>
              <a:ext cx="10819765" cy="10287000"/>
            </a:xfrm>
            <a:custGeom>
              <a:avLst/>
              <a:gdLst/>
              <a:ahLst/>
              <a:cxnLst/>
              <a:rect l="l" t="t" r="r" b="b"/>
              <a:pathLst>
                <a:path w="10819765" h="10287000">
                  <a:moveTo>
                    <a:pt x="5364518" y="5143500"/>
                  </a:moveTo>
                  <a:lnTo>
                    <a:pt x="0" y="5143500"/>
                  </a:lnTo>
                  <a:lnTo>
                    <a:pt x="0" y="10287000"/>
                  </a:lnTo>
                  <a:lnTo>
                    <a:pt x="5364518" y="10287000"/>
                  </a:lnTo>
                  <a:lnTo>
                    <a:pt x="5364518" y="5143500"/>
                  </a:lnTo>
                  <a:close/>
                </a:path>
                <a:path w="10819765" h="10287000">
                  <a:moveTo>
                    <a:pt x="10819333" y="0"/>
                  </a:moveTo>
                  <a:lnTo>
                    <a:pt x="5374462" y="0"/>
                  </a:lnTo>
                  <a:lnTo>
                    <a:pt x="5374462" y="5143500"/>
                  </a:lnTo>
                  <a:lnTo>
                    <a:pt x="10819333" y="5143500"/>
                  </a:lnTo>
                  <a:lnTo>
                    <a:pt x="10819333" y="0"/>
                  </a:lnTo>
                  <a:close/>
                </a:path>
              </a:pathLst>
            </a:custGeom>
            <a:solidFill>
              <a:srgbClr val="4DE1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4899" y="6766111"/>
              <a:ext cx="76200" cy="76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4899" y="7851961"/>
              <a:ext cx="76200" cy="76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" y="5621024"/>
              <a:ext cx="6320952" cy="46659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80206" y="5143500"/>
              <a:ext cx="5907792" cy="514349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0"/>
              </a:spcBef>
            </a:pPr>
            <a:r>
              <a:rPr sz="2450" spc="225" dirty="0"/>
              <a:t>Phase</a:t>
            </a:r>
            <a:r>
              <a:rPr sz="2450" spc="-215" dirty="0"/>
              <a:t> </a:t>
            </a:r>
            <a:r>
              <a:rPr sz="2450" spc="-520" dirty="0"/>
              <a:t>1</a:t>
            </a:r>
            <a:r>
              <a:rPr sz="2450" spc="-215" dirty="0"/>
              <a:t> </a:t>
            </a:r>
            <a:r>
              <a:rPr sz="2450" dirty="0"/>
              <a:t>:</a:t>
            </a:r>
            <a:r>
              <a:rPr sz="2450" spc="145" dirty="0"/>
              <a:t> </a:t>
            </a:r>
            <a:r>
              <a:rPr sz="2450" spc="254" dirty="0"/>
              <a:t>data</a:t>
            </a:r>
            <a:r>
              <a:rPr sz="2450" spc="-215" dirty="0"/>
              <a:t> </a:t>
            </a:r>
            <a:r>
              <a:rPr sz="2450" spc="125" dirty="0"/>
              <a:t>exploration </a:t>
            </a:r>
            <a:r>
              <a:rPr sz="2450" spc="280" dirty="0"/>
              <a:t>and</a:t>
            </a:r>
            <a:r>
              <a:rPr sz="2450" spc="-204" dirty="0"/>
              <a:t> </a:t>
            </a:r>
            <a:r>
              <a:rPr sz="2450" spc="185" dirty="0"/>
              <a:t>Understanding</a:t>
            </a:r>
            <a:endParaRPr sz="2450"/>
          </a:p>
        </p:txBody>
      </p:sp>
      <p:grpSp>
        <p:nvGrpSpPr>
          <p:cNvPr id="11" name="object 11"/>
          <p:cNvGrpSpPr/>
          <p:nvPr/>
        </p:nvGrpSpPr>
        <p:grpSpPr>
          <a:xfrm>
            <a:off x="7924899" y="1526370"/>
            <a:ext cx="5418455" cy="2289175"/>
            <a:chOff x="7924899" y="1526370"/>
            <a:chExt cx="5418455" cy="228917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4899" y="1567533"/>
              <a:ext cx="76200" cy="761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4899" y="2653383"/>
              <a:ext cx="76200" cy="76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4899" y="3739233"/>
              <a:ext cx="76200" cy="76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6646" y="1526370"/>
              <a:ext cx="66675" cy="66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76646" y="2469345"/>
              <a:ext cx="66675" cy="6667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129339" y="1352902"/>
            <a:ext cx="304038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Understanding</a:t>
            </a:r>
            <a:r>
              <a:rPr sz="1800" spc="1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114" dirty="0">
                <a:solidFill>
                  <a:srgbClr val="D9D9D9"/>
                </a:solidFill>
                <a:latin typeface="Lucida Sans Unicode"/>
                <a:cs typeface="Lucida Sans Unicode"/>
              </a:rPr>
              <a:t>data</a:t>
            </a:r>
            <a:r>
              <a:rPr sz="1800" spc="14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35" dirty="0">
                <a:solidFill>
                  <a:srgbClr val="D9D9D9"/>
                </a:solidFill>
                <a:latin typeface="Lucida Sans Unicode"/>
                <a:cs typeface="Lucida Sans Unicode"/>
              </a:rPr>
              <a:t>fields,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indices</a:t>
            </a:r>
            <a:r>
              <a:rPr sz="1800" spc="4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100" dirty="0">
                <a:solidFill>
                  <a:srgbClr val="D9D9D9"/>
                </a:solidFill>
                <a:latin typeface="Lucida Sans Unicode"/>
                <a:cs typeface="Lucida Sans Unicode"/>
              </a:rPr>
              <a:t>and</a:t>
            </a:r>
            <a:r>
              <a:rPr sz="1800" spc="4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fenics</a:t>
            </a:r>
            <a:r>
              <a:rPr sz="1800" spc="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95" dirty="0">
                <a:solidFill>
                  <a:srgbClr val="D9D9D9"/>
                </a:solidFill>
                <a:latin typeface="Lucida Sans Unicode"/>
                <a:cs typeface="Lucida Sans Unicode"/>
              </a:rPr>
              <a:t>data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29339" y="2438753"/>
            <a:ext cx="288861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ldentify</a:t>
            </a:r>
            <a:r>
              <a:rPr sz="1800" spc="3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relevant</a:t>
            </a:r>
            <a:r>
              <a:rPr sz="1800" spc="3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D9D9D9"/>
                </a:solidFill>
                <a:latin typeface="Lucida Sans Unicode"/>
                <a:cs typeface="Lucida Sans Unicode"/>
              </a:rPr>
              <a:t>KPIs</a:t>
            </a:r>
            <a:r>
              <a:rPr sz="1800" spc="3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55" dirty="0">
                <a:solidFill>
                  <a:srgbClr val="D9D9D9"/>
                </a:solidFill>
                <a:latin typeface="Lucida Sans Unicode"/>
                <a:cs typeface="Lucida Sans Unicode"/>
              </a:rPr>
              <a:t>and </a:t>
            </a:r>
            <a:r>
              <a:rPr sz="1800" dirty="0">
                <a:solidFill>
                  <a:srgbClr val="D9D9D9"/>
                </a:solidFill>
                <a:latin typeface="Lucida Sans Unicode"/>
                <a:cs typeface="Lucida Sans Unicode"/>
              </a:rPr>
              <a:t>metrics</a:t>
            </a:r>
            <a:r>
              <a:rPr sz="1800" spc="5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-30" dirty="0">
                <a:solidFill>
                  <a:srgbClr val="D9D9D9"/>
                </a:solidFill>
                <a:latin typeface="Lucida Sans Unicode"/>
                <a:cs typeface="Lucida Sans Unicode"/>
              </a:rPr>
              <a:t>for</a:t>
            </a:r>
            <a:r>
              <a:rPr sz="1800" spc="5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D9D9D9"/>
                </a:solidFill>
                <a:latin typeface="Lucida Sans Unicode"/>
                <a:cs typeface="Lucida Sans Unicode"/>
              </a:rPr>
              <a:t>analysis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29339" y="3524602"/>
            <a:ext cx="327469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1800" spc="55" dirty="0">
                <a:solidFill>
                  <a:srgbClr val="D9D9D9"/>
                </a:solidFill>
                <a:latin typeface="Lucida Sans Unicode"/>
                <a:cs typeface="Lucida Sans Unicode"/>
              </a:rPr>
              <a:t>Validate</a:t>
            </a:r>
            <a:r>
              <a:rPr sz="18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114" dirty="0">
                <a:solidFill>
                  <a:srgbClr val="D9D9D9"/>
                </a:solidFill>
                <a:latin typeface="Lucida Sans Unicode"/>
                <a:cs typeface="Lucida Sans Unicode"/>
              </a:rPr>
              <a:t>data</a:t>
            </a:r>
            <a:r>
              <a:rPr sz="1800" spc="-85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50" dirty="0">
                <a:solidFill>
                  <a:srgbClr val="D9D9D9"/>
                </a:solidFill>
                <a:latin typeface="Lucida Sans Unicode"/>
                <a:cs typeface="Lucida Sans Unicode"/>
              </a:rPr>
              <a:t>completeness </a:t>
            </a:r>
            <a:r>
              <a:rPr sz="1800" spc="100" dirty="0">
                <a:solidFill>
                  <a:srgbClr val="D9D9D9"/>
                </a:solidFill>
                <a:latin typeface="Lucida Sans Unicode"/>
                <a:cs typeface="Lucida Sans Unicode"/>
              </a:rPr>
              <a:t>and</a:t>
            </a:r>
            <a:r>
              <a:rPr sz="1800" spc="-80" dirty="0">
                <a:solidFill>
                  <a:srgbClr val="D9D9D9"/>
                </a:solidFill>
                <a:latin typeface="Lucida Sans Unicode"/>
                <a:cs typeface="Lucida Sans Unicode"/>
              </a:rPr>
              <a:t> </a:t>
            </a:r>
            <a:r>
              <a:rPr sz="1800" spc="35" dirty="0">
                <a:solidFill>
                  <a:srgbClr val="D9D9D9"/>
                </a:solidFill>
                <a:latin typeface="Lucida Sans Unicode"/>
                <a:cs typeface="Lucida Sans Unicode"/>
              </a:rPr>
              <a:t>correctness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00849" y="154940"/>
            <a:ext cx="529399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b="1" spc="200" dirty="0">
                <a:latin typeface="Trebuchet MS"/>
                <a:cs typeface="Trebuchet MS"/>
              </a:rPr>
              <a:t>Phase</a:t>
            </a:r>
            <a:r>
              <a:rPr sz="2400" b="1" spc="-204" dirty="0">
                <a:latin typeface="Trebuchet MS"/>
                <a:cs typeface="Trebuchet MS"/>
              </a:rPr>
              <a:t> </a:t>
            </a:r>
            <a:r>
              <a:rPr sz="2400" b="1" spc="-135" dirty="0">
                <a:latin typeface="Trebuchet MS"/>
                <a:cs typeface="Trebuchet MS"/>
              </a:rPr>
              <a:t>2:</a:t>
            </a:r>
            <a:r>
              <a:rPr sz="2400" b="1" spc="-200" dirty="0">
                <a:latin typeface="Trebuchet MS"/>
                <a:cs typeface="Trebuchet MS"/>
              </a:rPr>
              <a:t> </a:t>
            </a:r>
            <a:r>
              <a:rPr sz="2400" b="1" spc="220" dirty="0">
                <a:latin typeface="Trebuchet MS"/>
                <a:cs typeface="Trebuchet MS"/>
              </a:rPr>
              <a:t>Dashboard</a:t>
            </a:r>
            <a:r>
              <a:rPr sz="2400" b="1" spc="-200" dirty="0">
                <a:latin typeface="Trebuchet MS"/>
                <a:cs typeface="Trebuchet MS"/>
              </a:rPr>
              <a:t> </a:t>
            </a:r>
            <a:r>
              <a:rPr sz="2400" b="1" spc="155" dirty="0">
                <a:latin typeface="Trebuchet MS"/>
                <a:cs typeface="Trebuchet MS"/>
              </a:rPr>
              <a:t>development </a:t>
            </a:r>
            <a:r>
              <a:rPr sz="2400" b="1" spc="200" dirty="0">
                <a:latin typeface="Trebuchet MS"/>
                <a:cs typeface="Trebuchet MS"/>
              </a:rPr>
              <a:t>&amp;</a:t>
            </a:r>
            <a:r>
              <a:rPr sz="2400" b="1" spc="-204" dirty="0">
                <a:latin typeface="Trebuchet MS"/>
                <a:cs typeface="Trebuchet MS"/>
              </a:rPr>
              <a:t> </a:t>
            </a:r>
            <a:r>
              <a:rPr sz="2400" b="1" spc="204" dirty="0">
                <a:latin typeface="Trebuchet MS"/>
                <a:cs typeface="Trebuchet MS"/>
              </a:rPr>
              <a:t>Machine</a:t>
            </a:r>
            <a:r>
              <a:rPr sz="2400" b="1" spc="-200" dirty="0">
                <a:latin typeface="Trebuchet MS"/>
                <a:cs typeface="Trebuchet MS"/>
              </a:rPr>
              <a:t> </a:t>
            </a:r>
            <a:r>
              <a:rPr sz="2400" b="1" spc="130" dirty="0">
                <a:latin typeface="Trebuchet MS"/>
                <a:cs typeface="Trebuchet MS"/>
              </a:rPr>
              <a:t>Learning</a:t>
            </a:r>
            <a:r>
              <a:rPr sz="2400" b="1" spc="-200" dirty="0">
                <a:latin typeface="Trebuchet MS"/>
                <a:cs typeface="Trebuchet MS"/>
              </a:rPr>
              <a:t> </a:t>
            </a:r>
            <a:r>
              <a:rPr sz="2400" b="1" spc="125" dirty="0">
                <a:latin typeface="Trebuchet MS"/>
                <a:cs typeface="Trebuchet MS"/>
              </a:rPr>
              <a:t>Integration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465013" y="1344583"/>
            <a:ext cx="2842895" cy="65405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600" spc="50" dirty="0">
                <a:latin typeface="Lucida Sans Unicode"/>
                <a:cs typeface="Lucida Sans Unicode"/>
              </a:rPr>
              <a:t>Machine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Learning:</a:t>
            </a:r>
            <a:endParaRPr sz="1600">
              <a:latin typeface="Lucida Sans Unicode"/>
              <a:cs typeface="Lucida Sans Unicode"/>
            </a:endParaRPr>
          </a:p>
          <a:p>
            <a:pPr marL="154305">
              <a:lnSpc>
                <a:spcPct val="100000"/>
              </a:lnSpc>
              <a:spcBef>
                <a:spcPts val="555"/>
              </a:spcBef>
            </a:pPr>
            <a:r>
              <a:rPr sz="1600" dirty="0">
                <a:latin typeface="Lucida Sans Unicode"/>
                <a:cs typeface="Lucida Sans Unicode"/>
              </a:rPr>
              <a:t>Anomaly</a:t>
            </a:r>
            <a:r>
              <a:rPr sz="1600" spc="10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detection</a:t>
            </a:r>
            <a:r>
              <a:rPr sz="1600" spc="105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in</a:t>
            </a:r>
            <a:r>
              <a:rPr sz="1600" spc="105" dirty="0">
                <a:latin typeface="Lucida Sans Unicode"/>
                <a:cs typeface="Lucida Sans Unicode"/>
              </a:rPr>
              <a:t> </a:t>
            </a:r>
            <a:r>
              <a:rPr sz="1600" spc="-20" dirty="0">
                <a:latin typeface="Lucida Sans Unicode"/>
                <a:cs typeface="Lucida Sans Unicode"/>
              </a:rPr>
              <a:t>logs.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83145" y="2287558"/>
            <a:ext cx="3473450" cy="96837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655"/>
              </a:spcBef>
            </a:pPr>
            <a:r>
              <a:rPr sz="1600" dirty="0">
                <a:latin typeface="Lucida Sans Unicode"/>
                <a:cs typeface="Lucida Sans Unicode"/>
              </a:rPr>
              <a:t>Kibana</a:t>
            </a:r>
            <a:r>
              <a:rPr sz="1600" spc="170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Dashboards:</a:t>
            </a:r>
            <a:endParaRPr sz="1600" dirty="0">
              <a:latin typeface="Lucida Sans Unicode"/>
              <a:cs typeface="Lucida Sans Unicode"/>
            </a:endParaRPr>
          </a:p>
          <a:p>
            <a:pPr marL="66675" marR="5080" indent="-54610">
              <a:lnSpc>
                <a:spcPct val="128899"/>
              </a:lnSpc>
            </a:pPr>
            <a:r>
              <a:rPr sz="1600" spc="-20" dirty="0">
                <a:latin typeface="Lucida Sans Unicode"/>
                <a:cs typeface="Lucida Sans Unicode"/>
              </a:rPr>
              <a:t>Log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analysis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180" dirty="0">
                <a:latin typeface="Lucida Sans Unicode"/>
                <a:cs typeface="Lucida Sans Unicode"/>
              </a:rPr>
              <a:t>: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error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trends</a:t>
            </a:r>
            <a:r>
              <a:rPr sz="1600" spc="-20" dirty="0">
                <a:latin typeface="Lucida Sans Unicode"/>
                <a:cs typeface="Lucida Sans Unicode"/>
              </a:rPr>
              <a:t> </a:t>
            </a:r>
            <a:r>
              <a:rPr sz="1600" spc="-204" dirty="0">
                <a:latin typeface="Lucida Sans Unicode"/>
                <a:cs typeface="Lucida Sans Unicode"/>
              </a:rPr>
              <a:t>,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system</a:t>
            </a:r>
            <a:r>
              <a:rPr lang="en-US" sz="1600" spc="-1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performance,</a:t>
            </a:r>
            <a:r>
              <a:rPr sz="1600" spc="12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user</a:t>
            </a:r>
            <a:r>
              <a:rPr sz="1600" spc="120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activity.</a:t>
            </a:r>
            <a:endParaRPr sz="1600" dirty="0">
              <a:latin typeface="Lucida Sans Unicode"/>
              <a:cs typeface="Lucida Sans Unicode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76646" y="3726645"/>
            <a:ext cx="66675" cy="6667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3121071" y="3544858"/>
            <a:ext cx="3636645" cy="96837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56235">
              <a:lnSpc>
                <a:spcPct val="100000"/>
              </a:lnSpc>
              <a:spcBef>
                <a:spcPts val="655"/>
              </a:spcBef>
            </a:pPr>
            <a:r>
              <a:rPr sz="1600" spc="70" dirty="0">
                <a:latin typeface="Lucida Sans Unicode"/>
                <a:cs typeface="Lucida Sans Unicode"/>
              </a:rPr>
              <a:t>Grafana</a:t>
            </a:r>
            <a:r>
              <a:rPr sz="1600" spc="-70" dirty="0">
                <a:latin typeface="Lucida Sans Unicode"/>
                <a:cs typeface="Lucida Sans Unicode"/>
              </a:rPr>
              <a:t> </a:t>
            </a:r>
            <a:r>
              <a:rPr sz="1600" spc="-10" dirty="0">
                <a:latin typeface="Lucida Sans Unicode"/>
                <a:cs typeface="Lucida Sans Unicode"/>
              </a:rPr>
              <a:t>Dashboards</a:t>
            </a:r>
            <a:endParaRPr sz="1600">
              <a:latin typeface="Lucida Sans Unicode"/>
              <a:cs typeface="Lucida Sans Unicode"/>
            </a:endParaRPr>
          </a:p>
          <a:p>
            <a:pPr marL="12700" marR="5080" indent="269875">
              <a:lnSpc>
                <a:spcPct val="128899"/>
              </a:lnSpc>
            </a:pPr>
            <a:r>
              <a:rPr sz="1600" spc="-20" dirty="0">
                <a:latin typeface="Lucida Sans Unicode"/>
                <a:cs typeface="Lucida Sans Unicode"/>
              </a:rPr>
              <a:t>Time-</a:t>
            </a:r>
            <a:r>
              <a:rPr sz="1600" dirty="0">
                <a:latin typeface="Lucida Sans Unicode"/>
                <a:cs typeface="Lucida Sans Unicode"/>
              </a:rPr>
              <a:t>series</a:t>
            </a:r>
            <a:r>
              <a:rPr sz="1600" spc="-30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trends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dirty="0">
                <a:latin typeface="Lucida Sans Unicode"/>
                <a:cs typeface="Lucida Sans Unicode"/>
              </a:rPr>
              <a:t>(e.g.</a:t>
            </a:r>
            <a:r>
              <a:rPr sz="1600" spc="-25" dirty="0">
                <a:latin typeface="Lucida Sans Unicode"/>
                <a:cs typeface="Lucida Sans Unicode"/>
              </a:rPr>
              <a:t> </a:t>
            </a:r>
            <a:r>
              <a:rPr sz="1600" spc="60" dirty="0">
                <a:latin typeface="Lucida Sans Unicode"/>
                <a:cs typeface="Lucida Sans Unicode"/>
              </a:rPr>
              <a:t>machine </a:t>
            </a:r>
            <a:r>
              <a:rPr sz="1600" spc="45" dirty="0">
                <a:latin typeface="Lucida Sans Unicode"/>
                <a:cs typeface="Lucida Sans Unicode"/>
              </a:rPr>
              <a:t>performance</a:t>
            </a:r>
            <a:r>
              <a:rPr sz="1600" dirty="0">
                <a:latin typeface="Lucida Sans Unicode"/>
                <a:cs typeface="Lucida Sans Unicode"/>
              </a:rPr>
              <a:t> over </a:t>
            </a:r>
            <a:r>
              <a:rPr sz="1600" spc="40" dirty="0">
                <a:latin typeface="Lucida Sans Unicode"/>
                <a:cs typeface="Lucida Sans Unicode"/>
              </a:rPr>
              <a:t>time)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62446" y="5351021"/>
            <a:ext cx="4415790" cy="3397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0"/>
              </a:spcBef>
            </a:pPr>
            <a:r>
              <a:rPr sz="2100" b="1" spc="190" dirty="0">
                <a:latin typeface="Trebuchet MS"/>
                <a:cs typeface="Trebuchet MS"/>
              </a:rPr>
              <a:t>Phase</a:t>
            </a:r>
            <a:r>
              <a:rPr sz="2100" b="1" spc="-175" dirty="0">
                <a:latin typeface="Trebuchet MS"/>
                <a:cs typeface="Trebuchet MS"/>
              </a:rPr>
              <a:t> </a:t>
            </a:r>
            <a:r>
              <a:rPr sz="2100" b="1" spc="-65" dirty="0">
                <a:latin typeface="Trebuchet MS"/>
                <a:cs typeface="Trebuchet MS"/>
              </a:rPr>
              <a:t>3:</a:t>
            </a:r>
            <a:r>
              <a:rPr sz="2100" b="1" spc="-160" dirty="0">
                <a:latin typeface="Trebuchet MS"/>
                <a:cs typeface="Trebuchet MS"/>
              </a:rPr>
              <a:t> </a:t>
            </a:r>
            <a:r>
              <a:rPr sz="2100" b="1" spc="190" dirty="0">
                <a:latin typeface="Trebuchet MS"/>
                <a:cs typeface="Trebuchet MS"/>
              </a:rPr>
              <a:t>Machine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125" dirty="0">
                <a:latin typeface="Trebuchet MS"/>
                <a:cs typeface="Trebuchet MS"/>
              </a:rPr>
              <a:t>Learning</a:t>
            </a:r>
            <a:r>
              <a:rPr sz="2100" b="1" spc="-160" dirty="0">
                <a:latin typeface="Trebuchet MS"/>
                <a:cs typeface="Trebuchet MS"/>
              </a:rPr>
              <a:t> </a:t>
            </a:r>
            <a:r>
              <a:rPr sz="2100" b="1" spc="65" dirty="0">
                <a:latin typeface="Trebuchet MS"/>
                <a:cs typeface="Trebuchet MS"/>
              </a:rPr>
              <a:t>in </a:t>
            </a:r>
            <a:r>
              <a:rPr sz="2100" b="1" spc="140" dirty="0">
                <a:latin typeface="Trebuchet MS"/>
                <a:cs typeface="Trebuchet MS"/>
              </a:rPr>
              <a:t>Elasticsearch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204" dirty="0">
                <a:latin typeface="Trebuchet MS"/>
                <a:cs typeface="Trebuchet MS"/>
              </a:rPr>
              <a:t>&amp;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155" dirty="0">
                <a:latin typeface="Trebuchet MS"/>
                <a:cs typeface="Trebuchet MS"/>
              </a:rPr>
              <a:t>Documentation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2100">
              <a:latin typeface="Trebuchet MS"/>
              <a:cs typeface="Trebuchet MS"/>
            </a:endParaRPr>
          </a:p>
          <a:p>
            <a:pPr marL="579120" marR="739775">
              <a:lnSpc>
                <a:spcPct val="131900"/>
              </a:lnSpc>
              <a:spcBef>
                <a:spcPts val="5"/>
              </a:spcBef>
            </a:pPr>
            <a:r>
              <a:rPr sz="1800" spc="60" dirty="0">
                <a:latin typeface="Lucida Sans Unicode"/>
                <a:cs typeface="Lucida Sans Unicode"/>
              </a:rPr>
              <a:t>Anomaly</a:t>
            </a:r>
            <a:r>
              <a:rPr sz="1800" spc="-90" dirty="0">
                <a:latin typeface="Lucida Sans Unicode"/>
                <a:cs typeface="Lucida Sans Unicode"/>
              </a:rPr>
              <a:t> </a:t>
            </a:r>
            <a:r>
              <a:rPr sz="1800" spc="45" dirty="0">
                <a:latin typeface="Lucida Sans Unicode"/>
                <a:cs typeface="Lucida Sans Unicode"/>
              </a:rPr>
              <a:t>detection</a:t>
            </a:r>
            <a:r>
              <a:rPr sz="1800" spc="-85" dirty="0">
                <a:latin typeface="Lucida Sans Unicode"/>
                <a:cs typeface="Lucida Sans Unicode"/>
              </a:rPr>
              <a:t> </a:t>
            </a:r>
            <a:r>
              <a:rPr sz="1800" spc="-204" dirty="0">
                <a:latin typeface="Lucida Sans Unicode"/>
                <a:cs typeface="Lucida Sans Unicode"/>
              </a:rPr>
              <a:t>:</a:t>
            </a:r>
            <a:r>
              <a:rPr sz="1800" spc="-8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detect </a:t>
            </a:r>
            <a:r>
              <a:rPr sz="1800" dirty="0">
                <a:latin typeface="Lucida Sans Unicode"/>
                <a:cs typeface="Lucida Sans Unicode"/>
              </a:rPr>
              <a:t>irregular</a:t>
            </a:r>
            <a:r>
              <a:rPr sz="1800" spc="-60" dirty="0">
                <a:latin typeface="Lucida Sans Unicode"/>
                <a:cs typeface="Lucida Sans Unicode"/>
              </a:rPr>
              <a:t> </a:t>
            </a:r>
            <a:r>
              <a:rPr sz="1800" spc="60" dirty="0">
                <a:latin typeface="Lucida Sans Unicode"/>
                <a:cs typeface="Lucida Sans Unicode"/>
              </a:rPr>
              <a:t>system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35" dirty="0">
                <a:latin typeface="Lucida Sans Unicode"/>
                <a:cs typeface="Lucida Sans Unicode"/>
              </a:rPr>
              <a:t>behavior</a:t>
            </a:r>
            <a:endParaRPr sz="18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800">
              <a:latin typeface="Lucida Sans Unicode"/>
              <a:cs typeface="Lucida Sans Unicode"/>
            </a:endParaRPr>
          </a:p>
          <a:p>
            <a:pPr marL="579120" marR="441325">
              <a:lnSpc>
                <a:spcPct val="131900"/>
              </a:lnSpc>
              <a:spcBef>
                <a:spcPts val="5"/>
              </a:spcBef>
            </a:pPr>
            <a:r>
              <a:rPr sz="1800" dirty="0">
                <a:latin typeface="Lucida Sans Unicode"/>
                <a:cs typeface="Lucida Sans Unicode"/>
              </a:rPr>
              <a:t>Predictive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spc="85" dirty="0">
                <a:latin typeface="Lucida Sans Unicode"/>
                <a:cs typeface="Lucida Sans Unicode"/>
              </a:rPr>
              <a:t>maintenance</a:t>
            </a:r>
            <a:r>
              <a:rPr sz="1800" spc="80" dirty="0">
                <a:latin typeface="Lucida Sans Unicode"/>
                <a:cs typeface="Lucida Sans Unicode"/>
              </a:rPr>
              <a:t> </a:t>
            </a:r>
            <a:r>
              <a:rPr sz="1800" spc="-50" dirty="0">
                <a:latin typeface="Lucida Sans Unicode"/>
                <a:cs typeface="Lucida Sans Unicode"/>
              </a:rPr>
              <a:t>: </a:t>
            </a:r>
            <a:r>
              <a:rPr sz="1800" spc="50" dirty="0">
                <a:latin typeface="Lucida Sans Unicode"/>
                <a:cs typeface="Lucida Sans Unicode"/>
              </a:rPr>
              <a:t>Forecast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potential</a:t>
            </a:r>
            <a:r>
              <a:rPr sz="1800" spc="4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production issues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8796" y="1536287"/>
            <a:ext cx="5380990" cy="172656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34"/>
              </a:spcBef>
            </a:pPr>
            <a:r>
              <a:rPr sz="5600" b="1" spc="130" dirty="0">
                <a:solidFill>
                  <a:srgbClr val="0F0F0F"/>
                </a:solidFill>
                <a:latin typeface="Trebuchet MS"/>
                <a:cs typeface="Trebuchet MS"/>
              </a:rPr>
              <a:t>Project</a:t>
            </a:r>
            <a:r>
              <a:rPr sz="5600" b="1" spc="-495" dirty="0">
                <a:solidFill>
                  <a:srgbClr val="0F0F0F"/>
                </a:solidFill>
                <a:latin typeface="Trebuchet MS"/>
                <a:cs typeface="Trebuchet MS"/>
              </a:rPr>
              <a:t> </a:t>
            </a:r>
            <a:r>
              <a:rPr sz="5600" b="1" spc="495" dirty="0">
                <a:solidFill>
                  <a:srgbClr val="0F0F0F"/>
                </a:solidFill>
                <a:latin typeface="Trebuchet MS"/>
                <a:cs typeface="Trebuchet MS"/>
              </a:rPr>
              <a:t>Phases </a:t>
            </a:r>
            <a:r>
              <a:rPr sz="5600" b="1" spc="590" dirty="0">
                <a:solidFill>
                  <a:srgbClr val="0F0F0F"/>
                </a:solidFill>
                <a:latin typeface="Trebuchet MS"/>
                <a:cs typeface="Trebuchet MS"/>
              </a:rPr>
              <a:t>and</a:t>
            </a:r>
            <a:r>
              <a:rPr sz="5600" b="1" spc="690" dirty="0">
                <a:solidFill>
                  <a:srgbClr val="0F0F0F"/>
                </a:solidFill>
                <a:latin typeface="Trebuchet MS"/>
                <a:cs typeface="Trebuchet MS"/>
              </a:rPr>
              <a:t> </a:t>
            </a:r>
            <a:r>
              <a:rPr sz="5600" b="1" spc="475" dirty="0">
                <a:solidFill>
                  <a:srgbClr val="0F0F0F"/>
                </a:solidFill>
                <a:latin typeface="Trebuchet MS"/>
                <a:cs typeface="Trebuchet MS"/>
              </a:rPr>
              <a:t>Tasks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54583" y="0"/>
            <a:ext cx="11134725" cy="1944370"/>
          </a:xfrm>
          <a:custGeom>
            <a:avLst/>
            <a:gdLst/>
            <a:ahLst/>
            <a:cxnLst/>
            <a:rect l="l" t="t" r="r" b="b"/>
            <a:pathLst>
              <a:path w="11134725" h="1944370">
                <a:moveTo>
                  <a:pt x="11134101" y="1944290"/>
                </a:moveTo>
                <a:lnTo>
                  <a:pt x="0" y="1944290"/>
                </a:lnTo>
                <a:lnTo>
                  <a:pt x="0" y="0"/>
                </a:lnTo>
                <a:lnTo>
                  <a:pt x="11134101" y="0"/>
                </a:lnTo>
                <a:lnTo>
                  <a:pt x="11134101" y="1944290"/>
                </a:lnTo>
                <a:close/>
              </a:path>
            </a:pathLst>
          </a:custGeom>
          <a:solidFill>
            <a:srgbClr val="071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6976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Week</a:t>
            </a:r>
            <a:r>
              <a:rPr spc="-195" dirty="0"/>
              <a:t> </a:t>
            </a:r>
            <a:r>
              <a:rPr spc="-20" dirty="0"/>
              <a:t>1-</a:t>
            </a:r>
            <a:r>
              <a:rPr spc="-50"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24653" y="1128369"/>
            <a:ext cx="1920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EDF1F5"/>
                </a:solidFill>
                <a:latin typeface="Lucida Sans Unicode"/>
                <a:cs typeface="Lucida Sans Unicode"/>
              </a:rPr>
              <a:t>Data</a:t>
            </a:r>
            <a:r>
              <a:rPr sz="1800" spc="-75" dirty="0">
                <a:solidFill>
                  <a:srgbClr val="EDF1F5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EDF1F5"/>
                </a:solidFill>
                <a:latin typeface="Lucida Sans Unicode"/>
                <a:cs typeface="Lucida Sans Unicode"/>
              </a:rPr>
              <a:t>exploration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6378" y="1944290"/>
            <a:ext cx="8971915" cy="1775460"/>
          </a:xfrm>
          <a:prstGeom prst="rect">
            <a:avLst/>
          </a:prstGeom>
          <a:solidFill>
            <a:srgbClr val="4DE1C7"/>
          </a:solidFill>
        </p:spPr>
        <p:txBody>
          <a:bodyPr vert="horz" wrap="square" lIns="0" tIns="218440" rIns="0" bIns="0" rtlCol="0">
            <a:spAutoFit/>
          </a:bodyPr>
          <a:lstStyle/>
          <a:p>
            <a:pPr marL="626745">
              <a:lnSpc>
                <a:spcPct val="100000"/>
              </a:lnSpc>
              <a:spcBef>
                <a:spcPts val="1720"/>
              </a:spcBef>
            </a:pPr>
            <a:r>
              <a:rPr sz="2400" b="1" spc="185" dirty="0">
                <a:latin typeface="Trebuchet MS"/>
                <a:cs typeface="Trebuchet MS"/>
              </a:rPr>
              <a:t>Week</a:t>
            </a:r>
            <a:r>
              <a:rPr sz="2400" b="1" spc="-204" dirty="0">
                <a:latin typeface="Trebuchet MS"/>
                <a:cs typeface="Trebuchet MS"/>
              </a:rPr>
              <a:t> </a:t>
            </a:r>
            <a:r>
              <a:rPr sz="2400" b="1" spc="260" dirty="0">
                <a:latin typeface="Trebuchet MS"/>
                <a:cs typeface="Trebuchet MS"/>
              </a:rPr>
              <a:t>3-</a:t>
            </a:r>
            <a:r>
              <a:rPr sz="2400" b="1" spc="90" dirty="0">
                <a:latin typeface="Trebuchet MS"/>
                <a:cs typeface="Trebuchet MS"/>
              </a:rPr>
              <a:t>5</a:t>
            </a:r>
            <a:endParaRPr sz="2400">
              <a:latin typeface="Trebuchet MS"/>
              <a:cs typeface="Trebuchet MS"/>
            </a:endParaRPr>
          </a:p>
          <a:p>
            <a:pPr marL="626745">
              <a:lnSpc>
                <a:spcPct val="100000"/>
              </a:lnSpc>
              <a:spcBef>
                <a:spcPts val="850"/>
              </a:spcBef>
            </a:pPr>
            <a:r>
              <a:rPr sz="1650" spc="70" dirty="0">
                <a:latin typeface="Lucida Sans Unicode"/>
                <a:cs typeface="Lucida Sans Unicode"/>
              </a:rPr>
              <a:t>Dashboard</a:t>
            </a:r>
            <a:r>
              <a:rPr sz="1650" spc="-60" dirty="0">
                <a:latin typeface="Lucida Sans Unicode"/>
                <a:cs typeface="Lucida Sans Unicode"/>
              </a:rPr>
              <a:t> </a:t>
            </a:r>
            <a:r>
              <a:rPr sz="1650" spc="55" dirty="0">
                <a:latin typeface="Lucida Sans Unicode"/>
                <a:cs typeface="Lucida Sans Unicode"/>
              </a:rPr>
              <a:t>creation</a:t>
            </a:r>
            <a:r>
              <a:rPr sz="1650" spc="-55" dirty="0">
                <a:latin typeface="Lucida Sans Unicode"/>
                <a:cs typeface="Lucida Sans Unicode"/>
              </a:rPr>
              <a:t> </a:t>
            </a:r>
            <a:r>
              <a:rPr sz="1650" spc="114" dirty="0">
                <a:latin typeface="Lucida Sans Unicode"/>
                <a:cs typeface="Lucida Sans Unicode"/>
              </a:rPr>
              <a:t>and</a:t>
            </a:r>
            <a:r>
              <a:rPr sz="1650" spc="-60" dirty="0">
                <a:latin typeface="Lucida Sans Unicode"/>
                <a:cs typeface="Lucida Sans Unicode"/>
              </a:rPr>
              <a:t> </a:t>
            </a:r>
            <a:r>
              <a:rPr sz="1650" spc="-80" dirty="0">
                <a:latin typeface="Lucida Sans Unicode"/>
                <a:cs typeface="Lucida Sans Unicode"/>
              </a:rPr>
              <a:t>ML</a:t>
            </a:r>
            <a:r>
              <a:rPr sz="1650" spc="-55" dirty="0">
                <a:latin typeface="Lucida Sans Unicode"/>
                <a:cs typeface="Lucida Sans Unicode"/>
              </a:rPr>
              <a:t> </a:t>
            </a:r>
            <a:r>
              <a:rPr sz="1650" spc="50" dirty="0">
                <a:latin typeface="Lucida Sans Unicode"/>
                <a:cs typeface="Lucida Sans Unicode"/>
              </a:rPr>
              <a:t>implementation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8796" y="5129913"/>
            <a:ext cx="5560695" cy="1726564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34"/>
              </a:spcBef>
            </a:pPr>
            <a:r>
              <a:rPr sz="5600" b="1" spc="-210" dirty="0">
                <a:solidFill>
                  <a:srgbClr val="0F0F0F"/>
                </a:solidFill>
                <a:latin typeface="Trebuchet MS"/>
                <a:cs typeface="Trebuchet MS"/>
              </a:rPr>
              <a:t>3.</a:t>
            </a:r>
            <a:r>
              <a:rPr sz="5600" b="1" spc="-490" dirty="0">
                <a:solidFill>
                  <a:srgbClr val="0F0F0F"/>
                </a:solidFill>
                <a:latin typeface="Trebuchet MS"/>
                <a:cs typeface="Trebuchet MS"/>
              </a:rPr>
              <a:t> </a:t>
            </a:r>
            <a:r>
              <a:rPr sz="5600" b="1" spc="220" dirty="0">
                <a:solidFill>
                  <a:srgbClr val="0F0F0F"/>
                </a:solidFill>
                <a:latin typeface="Trebuchet MS"/>
                <a:cs typeface="Trebuchet MS"/>
              </a:rPr>
              <a:t>Timeline</a:t>
            </a:r>
            <a:r>
              <a:rPr sz="5600" b="1" spc="-484" dirty="0">
                <a:solidFill>
                  <a:srgbClr val="0F0F0F"/>
                </a:solidFill>
                <a:latin typeface="Trebuchet MS"/>
                <a:cs typeface="Trebuchet MS"/>
              </a:rPr>
              <a:t> </a:t>
            </a:r>
            <a:r>
              <a:rPr sz="5600" b="1" spc="565" dirty="0">
                <a:solidFill>
                  <a:srgbClr val="0F0F0F"/>
                </a:solidFill>
                <a:latin typeface="Trebuchet MS"/>
                <a:cs typeface="Trebuchet MS"/>
              </a:rPr>
              <a:t>and </a:t>
            </a:r>
            <a:r>
              <a:rPr sz="5600" b="1" spc="310" dirty="0">
                <a:solidFill>
                  <a:srgbClr val="0F0F0F"/>
                </a:solidFill>
                <a:latin typeface="Trebuchet MS"/>
                <a:cs typeface="Trebuchet MS"/>
              </a:rPr>
              <a:t>Milestone</a:t>
            </a:r>
            <a:endParaRPr sz="5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7156" y="-10286"/>
            <a:ext cx="5296446" cy="56069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72105" y="3719707"/>
            <a:ext cx="7706359" cy="1568450"/>
          </a:xfrm>
          <a:prstGeom prst="rect">
            <a:avLst/>
          </a:prstGeom>
          <a:solidFill>
            <a:srgbClr val="07A2DB"/>
          </a:solidFill>
        </p:spPr>
        <p:txBody>
          <a:bodyPr vert="horz" wrap="square" lIns="0" tIns="103505" rIns="0" bIns="0" rtlCol="0">
            <a:spAutoFit/>
          </a:bodyPr>
          <a:lstStyle/>
          <a:p>
            <a:pPr marL="492125">
              <a:lnSpc>
                <a:spcPct val="100000"/>
              </a:lnSpc>
              <a:spcBef>
                <a:spcPts val="815"/>
              </a:spcBef>
            </a:pPr>
            <a:r>
              <a:rPr sz="2400" b="1" spc="185" dirty="0">
                <a:solidFill>
                  <a:srgbClr val="FFFFFF"/>
                </a:solidFill>
                <a:latin typeface="Trebuchet MS"/>
                <a:cs typeface="Trebuchet MS"/>
              </a:rPr>
              <a:t>Week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305" dirty="0">
                <a:solidFill>
                  <a:srgbClr val="FFFFFF"/>
                </a:solidFill>
                <a:latin typeface="Trebuchet MS"/>
                <a:cs typeface="Trebuchet MS"/>
              </a:rPr>
              <a:t>6-</a:t>
            </a:r>
            <a:r>
              <a:rPr sz="2400" b="1" spc="-5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endParaRPr sz="2400">
              <a:latin typeface="Trebuchet MS"/>
              <a:cs typeface="Trebuchet MS"/>
            </a:endParaRPr>
          </a:p>
          <a:p>
            <a:pPr marL="1144905">
              <a:lnSpc>
                <a:spcPct val="100000"/>
              </a:lnSpc>
              <a:spcBef>
                <a:spcPts val="1845"/>
              </a:spcBef>
            </a:pPr>
            <a:r>
              <a:rPr sz="1750" dirty="0">
                <a:solidFill>
                  <a:srgbClr val="FFFFFF"/>
                </a:solidFill>
                <a:latin typeface="Lucida Sans Unicode"/>
                <a:cs typeface="Lucida Sans Unicode"/>
              </a:rPr>
              <a:t>Alerting</a:t>
            </a:r>
            <a:r>
              <a:rPr sz="17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7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Reporting</a:t>
            </a:r>
            <a:endParaRPr sz="17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22313" y="5287704"/>
            <a:ext cx="6856095" cy="1738630"/>
          </a:xfrm>
          <a:prstGeom prst="rect">
            <a:avLst/>
          </a:prstGeom>
          <a:solidFill>
            <a:srgbClr val="3C463D"/>
          </a:solidFill>
        </p:spPr>
        <p:txBody>
          <a:bodyPr vert="horz" wrap="square" lIns="0" tIns="205740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1620"/>
              </a:spcBef>
            </a:pPr>
            <a:r>
              <a:rPr sz="2400" b="1" spc="185" dirty="0">
                <a:solidFill>
                  <a:srgbClr val="FFFFFF"/>
                </a:solidFill>
                <a:latin typeface="Trebuchet MS"/>
                <a:cs typeface="Trebuchet MS"/>
              </a:rPr>
              <a:t>Week</a:t>
            </a:r>
            <a:r>
              <a:rPr sz="2400" b="1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315" dirty="0">
                <a:solidFill>
                  <a:srgbClr val="FFFFFF"/>
                </a:solidFill>
                <a:latin typeface="Trebuchet MS"/>
                <a:cs typeface="Trebuchet MS"/>
              </a:rPr>
              <a:t>8-</a:t>
            </a:r>
            <a:r>
              <a:rPr sz="2400" b="1" spc="-2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2400">
              <a:latin typeface="Trebuchet MS"/>
              <a:cs typeface="Trebuchet MS"/>
            </a:endParaRPr>
          </a:p>
          <a:p>
            <a:pPr marL="1424305">
              <a:lnSpc>
                <a:spcPct val="100000"/>
              </a:lnSpc>
            </a:pPr>
            <a:r>
              <a:rPr sz="1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ML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implementation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86429" y="7026023"/>
            <a:ext cx="5991860" cy="1609725"/>
          </a:xfrm>
          <a:prstGeom prst="rect">
            <a:avLst/>
          </a:prstGeom>
          <a:solidFill>
            <a:srgbClr val="31B3A6"/>
          </a:solidFill>
        </p:spPr>
        <p:txBody>
          <a:bodyPr vert="horz" wrap="square" lIns="0" tIns="7429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585"/>
              </a:spcBef>
            </a:pPr>
            <a:r>
              <a:rPr sz="2400" b="1" spc="185" dirty="0">
                <a:solidFill>
                  <a:srgbClr val="FFFFFF"/>
                </a:solidFill>
                <a:latin typeface="Trebuchet MS"/>
                <a:cs typeface="Trebuchet MS"/>
              </a:rPr>
              <a:t>Week</a:t>
            </a:r>
            <a:r>
              <a:rPr sz="2400" b="1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525" dirty="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495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310" dirty="0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sz="2400">
              <a:latin typeface="Trebuchet MS"/>
              <a:cs typeface="Trebuchet MS"/>
            </a:endParaRPr>
          </a:p>
          <a:p>
            <a:pPr marL="557530">
              <a:lnSpc>
                <a:spcPct val="100000"/>
              </a:lnSpc>
              <a:spcBef>
                <a:spcPts val="2730"/>
              </a:spcBef>
            </a:pP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Testing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Optimization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13532" y="8635574"/>
            <a:ext cx="5073015" cy="1651635"/>
          </a:xfrm>
          <a:custGeom>
            <a:avLst/>
            <a:gdLst/>
            <a:ahLst/>
            <a:cxnLst/>
            <a:rect l="l" t="t" r="r" b="b"/>
            <a:pathLst>
              <a:path w="5073015" h="1651634">
                <a:moveTo>
                  <a:pt x="5072533" y="0"/>
                </a:moveTo>
                <a:lnTo>
                  <a:pt x="5072533" y="1651425"/>
                </a:lnTo>
                <a:lnTo>
                  <a:pt x="0" y="1651425"/>
                </a:lnTo>
                <a:lnTo>
                  <a:pt x="0" y="0"/>
                </a:lnTo>
                <a:lnTo>
                  <a:pt x="5072533" y="0"/>
                </a:lnTo>
                <a:close/>
              </a:path>
            </a:pathLst>
          </a:custGeom>
          <a:solidFill>
            <a:srgbClr val="D9AA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296366" y="8697169"/>
            <a:ext cx="4019550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85" dirty="0">
                <a:solidFill>
                  <a:srgbClr val="FFFFFF"/>
                </a:solidFill>
                <a:latin typeface="Trebuchet MS"/>
                <a:cs typeface="Trebuchet MS"/>
              </a:rPr>
              <a:t>Week</a:t>
            </a:r>
            <a:r>
              <a:rPr sz="2400" b="1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endParaRPr sz="2400">
              <a:latin typeface="Trebuchet MS"/>
              <a:cs typeface="Trebuchet MS"/>
            </a:endParaRPr>
          </a:p>
          <a:p>
            <a:pPr marL="500380">
              <a:lnSpc>
                <a:spcPct val="100000"/>
              </a:lnSpc>
              <a:spcBef>
                <a:spcPts val="2140"/>
              </a:spcBef>
            </a:pP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Final</a:t>
            </a:r>
            <a:r>
              <a:rPr sz="1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report</a:t>
            </a:r>
            <a:r>
              <a:rPr sz="1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presentation</a:t>
            </a:r>
            <a:endParaRPr sz="1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75" y="0"/>
            <a:ext cx="6905625" cy="29337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01802" y="418782"/>
            <a:ext cx="2255831" cy="41120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17538" y="3520871"/>
            <a:ext cx="5281295" cy="1561465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12700" marR="5080">
              <a:lnSpc>
                <a:spcPts val="6030"/>
              </a:lnSpc>
              <a:spcBef>
                <a:spcPts val="234"/>
              </a:spcBef>
            </a:pPr>
            <a:r>
              <a:rPr sz="5050" spc="-180" dirty="0">
                <a:solidFill>
                  <a:srgbClr val="0F0F0F"/>
                </a:solidFill>
              </a:rPr>
              <a:t>3.</a:t>
            </a:r>
            <a:r>
              <a:rPr sz="5050" spc="-440" dirty="0">
                <a:solidFill>
                  <a:srgbClr val="0F0F0F"/>
                </a:solidFill>
              </a:rPr>
              <a:t> </a:t>
            </a:r>
            <a:r>
              <a:rPr sz="5050" spc="140" dirty="0">
                <a:solidFill>
                  <a:srgbClr val="0F0F0F"/>
                </a:solidFill>
              </a:rPr>
              <a:t>Follow</a:t>
            </a:r>
            <a:r>
              <a:rPr sz="5050" spc="-440" dirty="0">
                <a:solidFill>
                  <a:srgbClr val="0F0F0F"/>
                </a:solidFill>
              </a:rPr>
              <a:t> </a:t>
            </a:r>
            <a:r>
              <a:rPr sz="5050" spc="440" dirty="0">
                <a:solidFill>
                  <a:srgbClr val="0F0F0F"/>
                </a:solidFill>
              </a:rPr>
              <a:t>up</a:t>
            </a:r>
            <a:r>
              <a:rPr sz="5050" spc="-440" dirty="0">
                <a:solidFill>
                  <a:srgbClr val="0F0F0F"/>
                </a:solidFill>
              </a:rPr>
              <a:t> </a:t>
            </a:r>
            <a:r>
              <a:rPr sz="5050" spc="505" dirty="0">
                <a:solidFill>
                  <a:srgbClr val="0F0F0F"/>
                </a:solidFill>
              </a:rPr>
              <a:t>and </a:t>
            </a:r>
            <a:r>
              <a:rPr sz="5050" spc="340" dirty="0">
                <a:solidFill>
                  <a:srgbClr val="0F0F0F"/>
                </a:solidFill>
              </a:rPr>
              <a:t>Progress</a:t>
            </a:r>
            <a:endParaRPr sz="50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6614" y="7445419"/>
            <a:ext cx="114300" cy="114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64698" y="7211320"/>
            <a:ext cx="9399102" cy="902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05939" marR="5080" indent="-1793875">
              <a:lnSpc>
                <a:spcPct val="117500"/>
              </a:lnSpc>
              <a:spcBef>
                <a:spcPts val="90"/>
              </a:spcBef>
            </a:pPr>
            <a:r>
              <a:rPr sz="2500" dirty="0">
                <a:solidFill>
                  <a:srgbClr val="0F0F0F"/>
                </a:solidFill>
                <a:latin typeface="Lucida Sans Unicode"/>
                <a:cs typeface="Lucida Sans Unicode"/>
              </a:rPr>
              <a:t>A</a:t>
            </a:r>
            <a:r>
              <a:rPr sz="2500" spc="-120" dirty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sz="2500" spc="50" dirty="0">
                <a:solidFill>
                  <a:srgbClr val="0F0F0F"/>
                </a:solidFill>
                <a:latin typeface="Lucida Sans Unicode"/>
                <a:cs typeface="Lucida Sans Unicode"/>
              </a:rPr>
              <a:t>weekly</a:t>
            </a:r>
            <a:r>
              <a:rPr sz="2500" spc="-120" dirty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sz="2500" spc="50" dirty="0">
                <a:solidFill>
                  <a:srgbClr val="0F0F0F"/>
                </a:solidFill>
                <a:latin typeface="Lucida Sans Unicode"/>
                <a:cs typeface="Lucida Sans Unicode"/>
              </a:rPr>
              <a:t>progress</a:t>
            </a:r>
            <a:r>
              <a:rPr sz="2500" spc="-120" dirty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0F0F0F"/>
                </a:solidFill>
                <a:latin typeface="Lucida Sans Unicode"/>
                <a:cs typeface="Lucida Sans Unicode"/>
              </a:rPr>
              <a:t>on</a:t>
            </a:r>
            <a:r>
              <a:rPr sz="2500" spc="-114" dirty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sz="2500" spc="114" dirty="0">
                <a:solidFill>
                  <a:srgbClr val="0F0F0F"/>
                </a:solidFill>
                <a:latin typeface="Lucida Sans Unicode"/>
                <a:cs typeface="Lucida Sans Unicode"/>
              </a:rPr>
              <a:t>Monday</a:t>
            </a:r>
            <a:r>
              <a:rPr sz="2500" spc="-120" dirty="0">
                <a:solidFill>
                  <a:srgbClr val="0F0F0F"/>
                </a:solidFill>
                <a:latin typeface="Lucida Sans Unicode"/>
                <a:cs typeface="Lucida Sans Unicode"/>
              </a:rPr>
              <a:t> </a:t>
            </a:r>
            <a:r>
              <a:rPr sz="2500" spc="140" dirty="0">
                <a:solidFill>
                  <a:srgbClr val="0F0F0F"/>
                </a:solidFill>
                <a:latin typeface="Lucida Sans Unicode"/>
                <a:cs typeface="Lucida Sans Unicode"/>
              </a:rPr>
              <a:t>and </a:t>
            </a:r>
            <a:r>
              <a:rPr sz="2500" spc="150" dirty="0">
                <a:solidFill>
                  <a:srgbClr val="0F0F0F"/>
                </a:solidFill>
                <a:latin typeface="Lucida Sans Unicode"/>
                <a:cs typeface="Lucida Sans Unicode"/>
              </a:rPr>
              <a:t>Wednesday</a:t>
            </a:r>
            <a:r>
              <a:rPr lang="en-US" sz="2500" spc="150" dirty="0">
                <a:solidFill>
                  <a:srgbClr val="0F0F0F"/>
                </a:solidFill>
                <a:latin typeface="Lucida Sans Unicode"/>
                <a:cs typeface="Lucida Sans Unicode"/>
              </a:rPr>
              <a:t> (Was later changed to Friday)</a:t>
            </a:r>
            <a:endParaRPr sz="25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311</Words>
  <Application>Microsoft Macintosh PowerPoint</Application>
  <PresentationFormat>Custom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Lucida Sans Unicode</vt:lpstr>
      <vt:lpstr>Trebuchet MS</vt:lpstr>
      <vt:lpstr>Office Theme</vt:lpstr>
      <vt:lpstr>Project Plan</vt:lpstr>
      <vt:lpstr>Van Genechten Packaging</vt:lpstr>
      <vt:lpstr>Project Scope and Objectives</vt:lpstr>
      <vt:lpstr>Phase 1 : data exploration and Understanding</vt:lpstr>
      <vt:lpstr>Week 1-2</vt:lpstr>
      <vt:lpstr>3. Follow up and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Dark Blue and Cyan Modern Technology Pitch Deck Presentation</dc:title>
  <dc:creator>Arthur Birate kabanza</dc:creator>
  <cp:keywords>DAGjCeBTsFQ,BAGCd8NgkQQ,0</cp:keywords>
  <cp:lastModifiedBy>Arthur Kabanza Birate</cp:lastModifiedBy>
  <cp:revision>2</cp:revision>
  <dcterms:created xsi:type="dcterms:W3CDTF">2025-06-10T08:06:41Z</dcterms:created>
  <dcterms:modified xsi:type="dcterms:W3CDTF">2025-06-10T08:24:58Z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2025-03-28T00:00:00Z</vt:filetime>
  </property>
  <property fmtid="{D5CDD505-2E9C-101B-9397-08002B2CF9AE}" pid="3" name="Creator">
    <vt:lpwstr>Canva</vt:lpwstr>
  </property>
  <property fmtid="{D5CDD505-2E9C-101B-9397-08002B2CF9AE}" pid="4" name="LastSaved">
    <vt:filetime>2025-06-10T00:00:00Z</vt:filetime>
  </property>
  <property fmtid="{D5CDD505-2E9C-101B-9397-08002B2CF9AE}" pid="5" name="Producer">
    <vt:lpwstr>Canva</vt:lpwstr>
  </property>
  <property fmtid="{D5CDD505-2E9C-101B-9397-08002B2CF9AE}" pid="6" name="MSIP_Label_c337be75-dfbb-4261-9834-ac247c7dde13_Enabled">
    <vt:lpwstr>true</vt:lpwstr>
  </property>
  <property fmtid="{D5CDD505-2E9C-101B-9397-08002B2CF9AE}" pid="7" name="MSIP_Label_c337be75-dfbb-4261-9834-ac247c7dde13_SetDate">
    <vt:lpwstr>2025-06-10T08:24:09Z</vt:lpwstr>
  </property>
  <property fmtid="{D5CDD505-2E9C-101B-9397-08002B2CF9AE}" pid="8" name="MSIP_Label_c337be75-dfbb-4261-9834-ac247c7dde13_Method">
    <vt:lpwstr>Standard</vt:lpwstr>
  </property>
  <property fmtid="{D5CDD505-2E9C-101B-9397-08002B2CF9AE}" pid="9" name="MSIP_Label_c337be75-dfbb-4261-9834-ac247c7dde13_Name">
    <vt:lpwstr>Algemeen</vt:lpwstr>
  </property>
  <property fmtid="{D5CDD505-2E9C-101B-9397-08002B2CF9AE}" pid="10" name="MSIP_Label_c337be75-dfbb-4261-9834-ac247c7dde13_SiteId">
    <vt:lpwstr>77d33cc5-c9b4-4766-95c7-ed5b515e1cce</vt:lpwstr>
  </property>
  <property fmtid="{D5CDD505-2E9C-101B-9397-08002B2CF9AE}" pid="11" name="MSIP_Label_c337be75-dfbb-4261-9834-ac247c7dde13_ActionId">
    <vt:lpwstr>0c5347df-fd1e-4154-9ffe-198256b004a3</vt:lpwstr>
  </property>
  <property fmtid="{D5CDD505-2E9C-101B-9397-08002B2CF9AE}" pid="12" name="MSIP_Label_c337be75-dfbb-4261-9834-ac247c7dde13_ContentBits">
    <vt:lpwstr>0</vt:lpwstr>
  </property>
  <property fmtid="{D5CDD505-2E9C-101B-9397-08002B2CF9AE}" pid="13" name="MSIP_Label_c337be75-dfbb-4261-9834-ac247c7dde13_Tag">
    <vt:lpwstr>50, 3, 0, 1</vt:lpwstr>
  </property>
</Properties>
</file>